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  <p:sldMasterId id="2147483671" r:id="rId5"/>
    <p:sldMasterId id="2147483677" r:id="rId6"/>
    <p:sldMasterId id="2147483689" r:id="rId7"/>
    <p:sldMasterId id="2147483696" r:id="rId8"/>
  </p:sldMasterIdLst>
  <p:notesMasterIdLst>
    <p:notesMasterId r:id="rId16"/>
  </p:notesMasterIdLst>
  <p:sldIdLst>
    <p:sldId id="1054" r:id="rId9"/>
    <p:sldId id="1046" r:id="rId10"/>
    <p:sldId id="1029" r:id="rId11"/>
    <p:sldId id="1056" r:id="rId12"/>
    <p:sldId id="1057" r:id="rId13"/>
    <p:sldId id="1058" r:id="rId14"/>
    <p:sldId id="1059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169F"/>
    <a:srgbClr val="222F52"/>
    <a:srgbClr val="FFFFFF"/>
    <a:srgbClr val="212F53"/>
    <a:srgbClr val="283892"/>
    <a:srgbClr val="BCD5EC"/>
    <a:srgbClr val="283891"/>
    <a:srgbClr val="293995"/>
    <a:srgbClr val="B5221F"/>
    <a:srgbClr val="87BE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7E98F5-20C3-EC44-AB1B-6A32080B6B65}" v="1" dt="2024-10-15T12:24:02.337"/>
    <p1510:client id="{F80DBDC0-DB64-464A-A4D0-778C6731A7DB}" v="2" dt="2024-10-15T12:18:56.2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9B3892-6EF7-4C06-8CC2-626621D9D516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9F5C55D-18F4-4B9B-B66E-404DCAADC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0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C55D-18F4-4B9B-B66E-404DCAADCB2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38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C55D-18F4-4B9B-B66E-404DCAADCB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87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C55D-18F4-4B9B-B66E-404DCAADCB2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25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6" Type="http://schemas.openxmlformats.org/officeDocument/2006/relationships/hyperlink" Target="http://www.lift.technology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mailto:communications@almmii.org" TargetMode="External"/><Relationship Id="rId10" Type="http://schemas.microsoft.com/office/2007/relationships/hdphoto" Target="../media/hdphoto1.wdp"/><Relationship Id="rId4" Type="http://schemas.openxmlformats.org/officeDocument/2006/relationships/image" Target="../media/image16.jpeg"/><Relationship Id="rId9" Type="http://schemas.openxmlformats.org/officeDocument/2006/relationships/image" Target="../media/image1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6062-CF26-4CDF-9815-A99EC664C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0B3FF-6BC6-4659-A982-D4504F17C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A6F7C-530B-4EBD-B4B7-ED8391B29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A0E76-2D2A-4012-A82D-C208BA24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1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6062-CF26-4CDF-9815-A99EC664C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0B3FF-6BC6-4659-A982-D4504F17C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A6F7C-530B-4EBD-B4B7-ED8391B29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A0E76-2D2A-4012-A82D-C208BA24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0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061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6062-CF26-4CDF-9815-A99EC664C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0B3FF-6BC6-4659-A982-D4504F17C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A6F7C-530B-4EBD-B4B7-ED8391B29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A0E76-2D2A-4012-A82D-C208BA24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57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FE56-AC8E-4C11-8757-B52AEC1C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A5B72-0793-4D5C-94F2-B0617D7D0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7832-4E62-41E4-A4D6-30EFFA05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1711-785A-4CF6-B786-BA752111B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0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14896-F297-4B33-8A60-FAA4D2BEE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6BA1-ADF8-4645-B19B-A7E396BC5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C21F5-AAC7-4F7E-BD6F-B50B0A47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9C341-C1AB-4FB5-A128-B184A97E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78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67205-D5D9-4D9D-977C-3270D5D3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55E0A-7F95-46EF-A16D-341B73A08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EE057-EF7D-4752-BADA-C022ED937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B9E37-C22D-463F-AE35-7BD71D4A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9BE2E-9FF3-4251-997A-BCC921558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38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48B68-CAC8-4422-BFEE-A638241A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6ECEA-5C00-4664-BEE0-AB9D9BAAA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543F4-35B2-4203-B124-3E6890B30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32C654-1E8F-40A6-A1C9-882F468688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027FD8-3CE3-456E-A3D1-93369DC15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9F672-F5A1-482A-8A66-2FD66659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485C86-583F-4761-B2B2-BD53AB09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56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E0030-F818-454C-9E7F-3476CDCD0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2F88A6-934E-4984-B984-9D7A259D3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944264-BABC-45E4-A80C-0C1BF5DE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95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20173-6A5E-4BB8-9B14-E313AF9CA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18B1B-A609-489F-9546-B14B4C79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6D189-93D4-479F-950D-4E44E46E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2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49928-2B7C-4429-92D8-BD9C7178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185F3-E3DA-43B2-BA67-2607F52D6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CD9F8F-3875-4B05-A85C-65F509851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420BB6-EA15-4416-AE89-D2F66C373E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E7B66-A3F7-47B4-A351-9909B8C1C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D56ED-E77F-42AD-8580-AE0C151A1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4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FE56-AC8E-4C11-8757-B52AEC1C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A5B72-0793-4D5C-94F2-B0617D7D0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7832-4E62-41E4-A4D6-30EFFA05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1711-785A-4CF6-B786-BA752111B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421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DC434-F36D-4F3E-9490-CEE9609F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53FE41-D48C-403A-B267-5D3703264C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4D8D1-C6DA-47AC-8692-AB84BC404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81506-757B-454E-BB48-54091303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2031EE-41F7-4AA0-9701-4DAE85A9E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628A61-BFF4-4F14-A18F-FBE84AF5B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7947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0CC23-8A40-4761-83F9-A7B31F4D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26FF82-F3F5-436A-92F1-06A179A03C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B0990-7279-4F32-89D0-EBAC9A7B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486B7-A607-4712-B4A8-DA5F18D1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852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5CA490-CC9B-4458-91AA-2F53D66D11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4482FF-1832-47E6-8060-3F61308F3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C02A2-8832-47C8-A4A6-601064D7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FE3FB-FBF3-462B-976F-561F9C04C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81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6062-CF26-4CDF-9815-A99EC664C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0B3FF-6BC6-4659-A982-D4504F17C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A6F7C-530B-4EBD-B4B7-ED8391B29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A0E76-2D2A-4012-A82D-C208BA24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97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FE56-AC8E-4C11-8757-B52AEC1C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A5B72-0793-4D5C-94F2-B0617D7D0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7832-4E62-41E4-A4D6-30EFFA05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1711-785A-4CF6-B786-BA752111B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78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14896-F297-4B33-8A60-FAA4D2BEE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6BA1-ADF8-4645-B19B-A7E396BC5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C21F5-AAC7-4F7E-BD6F-B50B0A47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9C341-C1AB-4FB5-A128-B184A97E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431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67205-D5D9-4D9D-977C-3270D5D3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55E0A-7F95-46EF-A16D-341B73A08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EE057-EF7D-4752-BADA-C022ED937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B9E37-C22D-463F-AE35-7BD71D4A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9BE2E-9FF3-4251-997A-BCC921558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001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48B68-CAC8-4422-BFEE-A638241A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6ECEA-5C00-4664-BEE0-AB9D9BAAA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543F4-35B2-4203-B124-3E6890B30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32C654-1E8F-40A6-A1C9-882F468688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027FD8-3CE3-456E-A3D1-93369DC15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9F672-F5A1-482A-8A66-2FD66659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485C86-583F-4761-B2B2-BD53AB09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81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20173-6A5E-4BB8-9B14-E313AF9CA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18B1B-A609-489F-9546-B14B4C79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6D189-93D4-479F-950D-4E44E46E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559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CEEAB8-A6FB-1C91-51B0-467F90424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24"/>
          <a:stretch/>
        </p:blipFill>
        <p:spPr>
          <a:xfrm>
            <a:off x="0" y="769435"/>
            <a:ext cx="12192000" cy="31024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19E4D9-E20A-81AD-DE48-5B724633B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983" y="1063894"/>
            <a:ext cx="5563016" cy="5794106"/>
          </a:xfrm>
          <a:prstGeom prst="rect">
            <a:avLst/>
          </a:prstGeom>
        </p:spPr>
      </p:pic>
      <p:pic>
        <p:nvPicPr>
          <p:cNvPr id="9" name="Picture 8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013DCB70-028B-65FC-C07D-FEE913673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E92AD5-BB00-D82A-5FC7-D0E66DCC0B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489" y="4395245"/>
            <a:ext cx="6003911" cy="490037"/>
          </a:xfrm>
          <a:prstGeom prst="rect">
            <a:avLst/>
          </a:prstGeom>
        </p:spPr>
        <p:txBody>
          <a:bodyPr anchor="b" anchorCtr="0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PROJECT 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E81AC6-0438-6B5B-8FBD-C048649DA7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5489" y="4977357"/>
            <a:ext cx="6003911" cy="3456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Presentation Name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86DEAA-8AC9-FAF1-7AB8-4941698C2D4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671" y="1969567"/>
            <a:ext cx="3172234" cy="1775448"/>
          </a:xfrm>
          <a:prstGeom prst="rect">
            <a:avLst/>
          </a:prstGeom>
        </p:spPr>
      </p:pic>
      <p:sp>
        <p:nvSpPr>
          <p:cNvPr id="5" name="Content Placeholder 16">
            <a:extLst>
              <a:ext uri="{FF2B5EF4-FFF2-40B4-BE49-F238E27FC236}">
                <a16:creationId xmlns:a16="http://schemas.microsoft.com/office/drawing/2014/main" id="{AE91A047-748A-F6CB-7820-F7664C537E0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5072" y="5391359"/>
            <a:ext cx="6003911" cy="39687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600" i="1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DD MMM YY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8CB294-EB5B-01DE-36E1-A429E0436A87}"/>
              </a:ext>
            </a:extLst>
          </p:cNvPr>
          <p:cNvSpPr txBox="1"/>
          <p:nvPr userDrawn="1"/>
        </p:nvSpPr>
        <p:spPr>
          <a:xfrm>
            <a:off x="625072" y="6294311"/>
            <a:ext cx="4615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LIFT is operated by the American Lightweight Materials Manufacturing Innovation Institute (ALMMII), a Detroit-based 501©3 nonprofit</a:t>
            </a:r>
          </a:p>
        </p:txBody>
      </p:sp>
    </p:spTree>
    <p:extLst>
      <p:ext uri="{BB962C8B-B14F-4D97-AF65-F5344CB8AC3E}">
        <p14:creationId xmlns:p14="http://schemas.microsoft.com/office/powerpoint/2010/main" val="502273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14896-F297-4B33-8A60-FAA4D2BEE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6BA1-ADF8-4645-B19B-A7E396BC5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C21F5-AAC7-4F7E-BD6F-B50B0A47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9C341-C1AB-4FB5-A128-B184A97E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656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013DCB70-028B-65FC-C07D-FEE913673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1166F6C-C529-433F-B684-B19F60ABE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91439"/>
            <a:ext cx="8918122" cy="649224"/>
          </a:xfrm>
          <a:prstGeom prst="rect">
            <a:avLst/>
          </a:prstGeom>
        </p:spPr>
        <p:txBody>
          <a:bodyPr anchor="t" anchorCtr="0"/>
          <a:lstStyle>
            <a:lvl1pPr>
              <a:defRPr sz="3600" b="0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B0ADE798-A155-4F37-B060-9521A6D6247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56620" y="1733181"/>
            <a:ext cx="9987580" cy="398181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571500" indent="-571500">
              <a:spcAft>
                <a:spcPts val="600"/>
              </a:spcAft>
              <a:buFont typeface="Arial" panose="020B0604020202020204" pitchFamily="34" charset="0"/>
              <a:buChar char="•"/>
              <a:defRPr sz="2000" b="1" i="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This is the subhead space</a:t>
            </a:r>
          </a:p>
        </p:txBody>
      </p:sp>
      <p:pic>
        <p:nvPicPr>
          <p:cNvPr id="11" name="Picture 10" descr="A black and red logo&#10;&#10;Description automatically generated with low confidence">
            <a:extLst>
              <a:ext uri="{FF2B5EF4-FFF2-40B4-BE49-F238E27FC236}">
                <a16:creationId xmlns:a16="http://schemas.microsoft.com/office/drawing/2014/main" id="{0E87772A-2C68-8F8E-EE36-12816C9141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400" y="422217"/>
            <a:ext cx="1395859" cy="1111624"/>
          </a:xfrm>
          <a:prstGeom prst="rect">
            <a:avLst/>
          </a:prstGeom>
        </p:spPr>
      </p:pic>
      <p:sp>
        <p:nvSpPr>
          <p:cNvPr id="12" name="TextBox 13">
            <a:extLst>
              <a:ext uri="{FF2B5EF4-FFF2-40B4-BE49-F238E27FC236}">
                <a16:creationId xmlns:a16="http://schemas.microsoft.com/office/drawing/2014/main" id="{50432750-84ED-CC54-12F0-192D7EDA9731}"/>
              </a:ext>
            </a:extLst>
          </p:cNvPr>
          <p:cNvSpPr txBox="1"/>
          <p:nvPr userDrawn="1"/>
        </p:nvSpPr>
        <p:spPr>
          <a:xfrm>
            <a:off x="609599" y="6544104"/>
            <a:ext cx="5612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baseline="0">
                <a:solidFill>
                  <a:schemeClr val="bg1"/>
                </a:solidFill>
                <a:latin typeface="Effra" panose="02000506080000020004" pitchFamily="2" charset="0"/>
              </a:rPr>
              <a:t>LIFT</a:t>
            </a:r>
            <a:r>
              <a:rPr lang="en-US" sz="1200" baseline="0">
                <a:solidFill>
                  <a:schemeClr val="bg1"/>
                </a:solidFill>
                <a:latin typeface="Effra" panose="02000506080000020004" pitchFamily="2" charset="0"/>
              </a:rPr>
              <a:t>  |  The National Advanced Materials Manufacturing Innovation Institute</a:t>
            </a:r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52D1849B-405C-588E-0911-49ECDE39ABB5}"/>
              </a:ext>
            </a:extLst>
          </p:cNvPr>
          <p:cNvSpPr txBox="1">
            <a:spLocks/>
          </p:cNvSpPr>
          <p:nvPr userDrawn="1"/>
        </p:nvSpPr>
        <p:spPr>
          <a:xfrm>
            <a:off x="9196476" y="650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LIFT Business Sensitive  |  </a:t>
            </a:r>
            <a:fld id="{1057D14D-325D-48B7-B490-6031C2DD77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447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013DCB70-028B-65FC-C07D-FEE913673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and red logo&#10;&#10;Description automatically generated with low confidence">
            <a:extLst>
              <a:ext uri="{FF2B5EF4-FFF2-40B4-BE49-F238E27FC236}">
                <a16:creationId xmlns:a16="http://schemas.microsoft.com/office/drawing/2014/main" id="{0E87772A-2C68-8F8E-EE36-12816C9141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400" y="422217"/>
            <a:ext cx="1395859" cy="1111624"/>
          </a:xfrm>
          <a:prstGeom prst="rect">
            <a:avLst/>
          </a:prstGeom>
        </p:spPr>
      </p:pic>
      <p:sp>
        <p:nvSpPr>
          <p:cNvPr id="12" name="TextBox 13">
            <a:extLst>
              <a:ext uri="{FF2B5EF4-FFF2-40B4-BE49-F238E27FC236}">
                <a16:creationId xmlns:a16="http://schemas.microsoft.com/office/drawing/2014/main" id="{50432750-84ED-CC54-12F0-192D7EDA9731}"/>
              </a:ext>
            </a:extLst>
          </p:cNvPr>
          <p:cNvSpPr txBox="1"/>
          <p:nvPr userDrawn="1"/>
        </p:nvSpPr>
        <p:spPr>
          <a:xfrm>
            <a:off x="609599" y="6544104"/>
            <a:ext cx="5612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baseline="0">
                <a:solidFill>
                  <a:schemeClr val="bg1"/>
                </a:solidFill>
                <a:latin typeface="Effra" panose="02000506080000020004" pitchFamily="2" charset="0"/>
              </a:rPr>
              <a:t>LIFT</a:t>
            </a:r>
            <a:r>
              <a:rPr lang="en-US" sz="1200" baseline="0">
                <a:solidFill>
                  <a:schemeClr val="bg1"/>
                </a:solidFill>
                <a:latin typeface="Effra" panose="02000506080000020004" pitchFamily="2" charset="0"/>
              </a:rPr>
              <a:t>  |  The National Advanced Materials Manufacturing Innovation Institute</a:t>
            </a:r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52D1849B-405C-588E-0911-49ECDE39ABB5}"/>
              </a:ext>
            </a:extLst>
          </p:cNvPr>
          <p:cNvSpPr txBox="1">
            <a:spLocks/>
          </p:cNvSpPr>
          <p:nvPr userDrawn="1"/>
        </p:nvSpPr>
        <p:spPr>
          <a:xfrm>
            <a:off x="9196476" y="650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LIFT Business Sensitive  |  </a:t>
            </a:r>
            <a:fld id="{1057D14D-325D-48B7-B490-6031C2DD7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FA97A-C7FF-B760-D933-9B80DB7415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551949"/>
            <a:ext cx="7778750" cy="961273"/>
          </a:xfrm>
          <a:prstGeom prst="rect">
            <a:avLst/>
          </a:prstGeom>
        </p:spPr>
        <p:txBody>
          <a:bodyPr anchor="b"/>
          <a:lstStyle>
            <a:lvl1pPr>
              <a:defRPr sz="4400" b="0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Secondary Divider Page</a:t>
            </a:r>
          </a:p>
        </p:txBody>
      </p:sp>
    </p:spTree>
    <p:extLst>
      <p:ext uri="{BB962C8B-B14F-4D97-AF65-F5344CB8AC3E}">
        <p14:creationId xmlns:p14="http://schemas.microsoft.com/office/powerpoint/2010/main" val="2714753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013DCB70-028B-65FC-C07D-FEE913673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3">
            <a:extLst>
              <a:ext uri="{FF2B5EF4-FFF2-40B4-BE49-F238E27FC236}">
                <a16:creationId xmlns:a16="http://schemas.microsoft.com/office/drawing/2014/main" id="{C257448F-494F-70EB-8D91-BD88A3A12051}"/>
              </a:ext>
            </a:extLst>
          </p:cNvPr>
          <p:cNvSpPr txBox="1"/>
          <p:nvPr userDrawn="1"/>
        </p:nvSpPr>
        <p:spPr>
          <a:xfrm>
            <a:off x="609599" y="6544104"/>
            <a:ext cx="5612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baseline="0">
                <a:solidFill>
                  <a:schemeClr val="bg1"/>
                </a:solidFill>
                <a:latin typeface="Effra" panose="02000506080000020004" pitchFamily="2" charset="0"/>
              </a:rPr>
              <a:t>LIFT</a:t>
            </a:r>
            <a:r>
              <a:rPr lang="en-US" sz="1200" baseline="0">
                <a:solidFill>
                  <a:schemeClr val="bg1"/>
                </a:solidFill>
                <a:latin typeface="Effra" panose="02000506080000020004" pitchFamily="2" charset="0"/>
              </a:rPr>
              <a:t>  |  The National Advanced Materials Manufacturing Innovation Institute</a:t>
            </a:r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A4E02162-CB9F-2C4A-58A3-BEAFC732382A}"/>
              </a:ext>
            </a:extLst>
          </p:cNvPr>
          <p:cNvSpPr txBox="1">
            <a:spLocks/>
          </p:cNvSpPr>
          <p:nvPr userDrawn="1"/>
        </p:nvSpPr>
        <p:spPr>
          <a:xfrm>
            <a:off x="9196476" y="650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LIFT Business Sensitive  |  </a:t>
            </a:r>
            <a:fld id="{1057D14D-325D-48B7-B490-6031C2DD77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56AAB1-EA04-1BBB-29E4-51E40887D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983" y="1063894"/>
            <a:ext cx="5563016" cy="5794106"/>
          </a:xfrm>
          <a:prstGeom prst="rect">
            <a:avLst/>
          </a:prstGeom>
        </p:spPr>
      </p:pic>
      <p:pic>
        <p:nvPicPr>
          <p:cNvPr id="5" name="Picture 4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F324C236-B154-C838-E686-67A5D15E3E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4F4E59-59F9-1B40-4581-678463CB6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25517"/>
            <a:ext cx="3903134" cy="961273"/>
          </a:xfrm>
          <a:prstGeom prst="rect">
            <a:avLst/>
          </a:prstGeom>
        </p:spPr>
        <p:txBody>
          <a:bodyPr anchor="b"/>
          <a:lstStyle>
            <a:lvl1pPr>
              <a:defRPr sz="6000" b="0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23623-7555-77A5-B8CB-AA008CA47623}"/>
              </a:ext>
            </a:extLst>
          </p:cNvPr>
          <p:cNvSpPr txBox="1"/>
          <p:nvPr userDrawn="1"/>
        </p:nvSpPr>
        <p:spPr>
          <a:xfrm>
            <a:off x="831850" y="3110653"/>
            <a:ext cx="49728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1400 Rosa Parks Blvd.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Detroit, Michigan 48216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(313) 309-9003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communications@almmii.org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www.lift.technology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12" name="Picture 11" descr="A black and red logo&#10;&#10;Description automatically generated with low confidence">
            <a:extLst>
              <a:ext uri="{FF2B5EF4-FFF2-40B4-BE49-F238E27FC236}">
                <a16:creationId xmlns:a16="http://schemas.microsoft.com/office/drawing/2014/main" id="{B86FC3AF-7514-E690-4310-18EDCDF9D0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400" y="422217"/>
            <a:ext cx="1395859" cy="11116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599A5B-BB3A-8BE1-0EC7-E28BC5420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24"/>
          <a:stretch/>
        </p:blipFill>
        <p:spPr>
          <a:xfrm>
            <a:off x="0" y="769435"/>
            <a:ext cx="12192000" cy="3102429"/>
          </a:xfrm>
          <a:prstGeom prst="rect">
            <a:avLst/>
          </a:prstGeom>
        </p:spPr>
      </p:pic>
      <p:pic>
        <p:nvPicPr>
          <p:cNvPr id="14" name="Picture 6" descr="Image result for linkedin reverse logo">
            <a:extLst>
              <a:ext uri="{FF2B5EF4-FFF2-40B4-BE49-F238E27FC236}">
                <a16:creationId xmlns:a16="http://schemas.microsoft.com/office/drawing/2014/main" id="{9F1252D9-0103-DE06-DB77-5F918A4860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7273" y1="27074" x2="27273" y2="27074"/>
                        <a14:foregroundMark x1="27273" y1="27074" x2="31818" y2="25328"/>
                        <a14:foregroundMark x1="25000" y1="28821" x2="26364" y2="30568"/>
                        <a14:foregroundMark x1="24091" y1="43231" x2="27273" y2="65502"/>
                        <a14:foregroundMark x1="27273" y1="65502" x2="30455" y2="55895"/>
                        <a14:foregroundMark x1="29091" y1="42358" x2="29091" y2="42358"/>
                        <a14:foregroundMark x1="26818" y1="40611" x2="26818" y2="40611"/>
                        <a14:foregroundMark x1="23636" y1="22271" x2="23636" y2="22271"/>
                        <a14:foregroundMark x1="49091" y1="41048" x2="46364" y2="65066"/>
                        <a14:foregroundMark x1="46364" y1="65066" x2="55455" y2="43231"/>
                        <a14:foregroundMark x1="55455" y1="43231" x2="70000" y2="62009"/>
                        <a14:foregroundMark x1="70000" y1="62009" x2="70000" y2="67249"/>
                        <a14:foregroundMark x1="30000" y1="68996" x2="30000" y2="68996"/>
                        <a14:foregroundMark x1="68182" y1="42795" x2="78636" y2="63319"/>
                        <a14:foregroundMark x1="78636" y1="63319" x2="75455" y2="69432"/>
                        <a14:foregroundMark x1="21818" y1="38428" x2="21818" y2="38428"/>
                        <a14:foregroundMark x1="66364" y1="59825" x2="66364" y2="59825"/>
                        <a14:foregroundMark x1="40909" y1="44105" x2="40909" y2="44105"/>
                        <a14:foregroundMark x1="40909" y1="47162" x2="40909" y2="47162"/>
                        <a14:foregroundMark x1="40909" y1="50655" x2="40909" y2="50655"/>
                        <a14:foregroundMark x1="41364" y1="54585" x2="41364" y2="54585"/>
                        <a14:foregroundMark x1="41364" y1="59825" x2="41364" y2="59825"/>
                        <a14:foregroundMark x1="40909" y1="61572" x2="40909" y2="61572"/>
                        <a14:foregroundMark x1="52727" y1="52838" x2="52727" y2="52838"/>
                        <a14:foregroundMark x1="33182" y1="54585" x2="33182" y2="54585"/>
                        <a14:foregroundMark x1="32727" y1="59389" x2="32727" y2="59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046" y="5101695"/>
            <a:ext cx="384403" cy="40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CA0591-869C-0373-9363-7189D0B9855C}"/>
              </a:ext>
            </a:extLst>
          </p:cNvPr>
          <p:cNvSpPr txBox="1"/>
          <p:nvPr userDrawn="1"/>
        </p:nvSpPr>
        <p:spPr>
          <a:xfrm>
            <a:off x="1275449" y="513249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LIFT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F0998E-533D-E033-1663-619F3CFE21DF}"/>
              </a:ext>
            </a:extLst>
          </p:cNvPr>
          <p:cNvSpPr txBox="1"/>
          <p:nvPr userDrawn="1"/>
        </p:nvSpPr>
        <p:spPr>
          <a:xfrm>
            <a:off x="2519194" y="511709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@NewsFromLIFT</a:t>
            </a:r>
          </a:p>
        </p:txBody>
      </p:sp>
      <p:pic>
        <p:nvPicPr>
          <p:cNvPr id="17" name="Picture 16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92341C06-EE5A-178E-744E-3717CF6E613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94" y="5149743"/>
            <a:ext cx="267699" cy="273611"/>
          </a:xfrm>
          <a:prstGeom prst="rect">
            <a:avLst/>
          </a:prstGeom>
        </p:spPr>
      </p:pic>
      <p:pic>
        <p:nvPicPr>
          <p:cNvPr id="18" name="Picture 17" descr="A black letter f in a white circle&#10;&#10;Description automatically generated">
            <a:extLst>
              <a:ext uri="{FF2B5EF4-FFF2-40B4-BE49-F238E27FC236}">
                <a16:creationId xmlns:a16="http://schemas.microsoft.com/office/drawing/2014/main" id="{3E876D82-0610-156D-54DB-F72FB1CB2A3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46" y="5727341"/>
            <a:ext cx="305851" cy="3058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9C4404-DCB9-5BAE-13E0-3D62DE794028}"/>
              </a:ext>
            </a:extLst>
          </p:cNvPr>
          <p:cNvSpPr txBox="1"/>
          <p:nvPr userDrawn="1"/>
        </p:nvSpPr>
        <p:spPr>
          <a:xfrm>
            <a:off x="1262096" y="569110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@NewsFromLIFT</a:t>
            </a:r>
          </a:p>
        </p:txBody>
      </p:sp>
      <p:pic>
        <p:nvPicPr>
          <p:cNvPr id="20" name="Picture 19" descr="A logo of a camera&#10;&#10;Description automatically generated">
            <a:extLst>
              <a:ext uri="{FF2B5EF4-FFF2-40B4-BE49-F238E27FC236}">
                <a16:creationId xmlns:a16="http://schemas.microsoft.com/office/drawing/2014/main" id="{B8660D08-AE7F-AE28-7B12-16BF641A2B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095" y="5727342"/>
            <a:ext cx="321791" cy="3216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F7BB8C-DE48-3594-EBBB-75164ECDD19C}"/>
              </a:ext>
            </a:extLst>
          </p:cNvPr>
          <p:cNvSpPr txBox="1"/>
          <p:nvPr userDrawn="1"/>
        </p:nvSpPr>
        <p:spPr>
          <a:xfrm>
            <a:off x="3527975" y="569110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@NewsFromLIFT</a:t>
            </a:r>
          </a:p>
        </p:txBody>
      </p:sp>
    </p:spTree>
    <p:extLst>
      <p:ext uri="{BB962C8B-B14F-4D97-AF65-F5344CB8AC3E}">
        <p14:creationId xmlns:p14="http://schemas.microsoft.com/office/powerpoint/2010/main" val="12091513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3">
            <a:extLst>
              <a:ext uri="{FF2B5EF4-FFF2-40B4-BE49-F238E27FC236}">
                <a16:creationId xmlns:a16="http://schemas.microsoft.com/office/drawing/2014/main" id="{1F887333-5D5D-7296-F235-D95A09CACB06}"/>
              </a:ext>
            </a:extLst>
          </p:cNvPr>
          <p:cNvSpPr txBox="1"/>
          <p:nvPr userDrawn="1"/>
        </p:nvSpPr>
        <p:spPr>
          <a:xfrm>
            <a:off x="609599" y="6544104"/>
            <a:ext cx="5612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baseline="0">
                <a:solidFill>
                  <a:schemeClr val="bg1"/>
                </a:solidFill>
                <a:latin typeface="Effra" panose="02000506080000020004" pitchFamily="2" charset="0"/>
              </a:rPr>
              <a:t>LIFT</a:t>
            </a:r>
            <a:r>
              <a:rPr lang="en-US" sz="1200" baseline="0">
                <a:solidFill>
                  <a:schemeClr val="bg1"/>
                </a:solidFill>
                <a:latin typeface="Effra" panose="02000506080000020004" pitchFamily="2" charset="0"/>
              </a:rPr>
              <a:t>  |  The National Advanced Materials Manufacturing Innovation Institute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3EBA144-ADA2-0CE6-2BE3-24C713A0AC2F}"/>
              </a:ext>
            </a:extLst>
          </p:cNvPr>
          <p:cNvSpPr txBox="1">
            <a:spLocks/>
          </p:cNvSpPr>
          <p:nvPr userDrawn="1"/>
        </p:nvSpPr>
        <p:spPr>
          <a:xfrm>
            <a:off x="9196476" y="650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LIFT Business Sensitive  |  </a:t>
            </a:r>
            <a:fld id="{1057D14D-325D-48B7-B490-6031C2DD77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 descr="A planet with lights and a large hurricane&#10;&#10;Description automatically generated with medium confidence">
            <a:extLst>
              <a:ext uri="{FF2B5EF4-FFF2-40B4-BE49-F238E27FC236}">
                <a16:creationId xmlns:a16="http://schemas.microsoft.com/office/drawing/2014/main" id="{C3BD272D-AA37-44CF-1FDB-10943B277A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D218CF7-DF14-06B0-A6C5-64369D407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551949"/>
            <a:ext cx="7778750" cy="961273"/>
          </a:xfrm>
          <a:prstGeom prst="rect">
            <a:avLst/>
          </a:prstGeom>
        </p:spPr>
        <p:txBody>
          <a:bodyPr anchor="b"/>
          <a:lstStyle>
            <a:lvl1pPr>
              <a:defRPr sz="4400" b="0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Secondary Divider Page</a:t>
            </a:r>
          </a:p>
        </p:txBody>
      </p:sp>
      <p:pic>
        <p:nvPicPr>
          <p:cNvPr id="24" name="Picture 23" descr="A black and red logo&#10;&#10;Description automatically generated with low confidence">
            <a:extLst>
              <a:ext uri="{FF2B5EF4-FFF2-40B4-BE49-F238E27FC236}">
                <a16:creationId xmlns:a16="http://schemas.microsoft.com/office/drawing/2014/main" id="{E3193D3F-8DD4-C460-F651-6190E0C19A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400" y="422217"/>
            <a:ext cx="1395859" cy="1111624"/>
          </a:xfrm>
          <a:prstGeom prst="rect">
            <a:avLst/>
          </a:prstGeom>
        </p:spPr>
      </p:pic>
      <p:sp>
        <p:nvSpPr>
          <p:cNvPr id="25" name="TextBox 13">
            <a:extLst>
              <a:ext uri="{FF2B5EF4-FFF2-40B4-BE49-F238E27FC236}">
                <a16:creationId xmlns:a16="http://schemas.microsoft.com/office/drawing/2014/main" id="{369FAEBE-7765-A270-A74D-34939BBF47EC}"/>
              </a:ext>
            </a:extLst>
          </p:cNvPr>
          <p:cNvSpPr txBox="1"/>
          <p:nvPr userDrawn="1"/>
        </p:nvSpPr>
        <p:spPr>
          <a:xfrm>
            <a:off x="612648" y="6547104"/>
            <a:ext cx="5612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baseline="0">
                <a:solidFill>
                  <a:schemeClr val="bg1"/>
                </a:solidFill>
                <a:latin typeface="Effra" panose="02000506080000020004" pitchFamily="2" charset="0"/>
              </a:rPr>
              <a:t>LIFT</a:t>
            </a:r>
            <a:r>
              <a:rPr lang="en-US" sz="1200" baseline="0">
                <a:solidFill>
                  <a:schemeClr val="bg1"/>
                </a:solidFill>
                <a:latin typeface="Effra" panose="02000506080000020004" pitchFamily="2" charset="0"/>
              </a:rPr>
              <a:t>  |  The National Advanced Materials Manufacturing Innovation Institute</a:t>
            </a:r>
          </a:p>
        </p:txBody>
      </p:sp>
      <p:sp>
        <p:nvSpPr>
          <p:cNvPr id="26" name="Slide Number Placeholder 7">
            <a:extLst>
              <a:ext uri="{FF2B5EF4-FFF2-40B4-BE49-F238E27FC236}">
                <a16:creationId xmlns:a16="http://schemas.microsoft.com/office/drawing/2014/main" id="{37966719-47E7-BAF1-858F-DA80E612DAEC}"/>
              </a:ext>
            </a:extLst>
          </p:cNvPr>
          <p:cNvSpPr txBox="1">
            <a:spLocks/>
          </p:cNvSpPr>
          <p:nvPr userDrawn="1"/>
        </p:nvSpPr>
        <p:spPr>
          <a:xfrm>
            <a:off x="9198864" y="65013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LIFT Business Sensitive  |  </a:t>
            </a:r>
            <a:fld id="{1057D14D-325D-48B7-B490-6031C2DD77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875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974D976-7ACD-14AF-2940-626C0EF46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1439"/>
            <a:ext cx="10515600" cy="6492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C80AEB3-C3EA-05A2-8E0B-4F5FA20CB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30392"/>
            <a:ext cx="10576559" cy="46084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E9E89F-8BCA-EA28-DDCA-AD5A04D7D3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0" y="1086928"/>
            <a:ext cx="7292023" cy="353683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1"/>
            </a:lvl1pPr>
          </a:lstStyle>
          <a:p>
            <a:pPr lvl="0"/>
            <a:r>
              <a:rPr lang="en-US"/>
              <a:t>This is the subhead text</a:t>
            </a:r>
          </a:p>
        </p:txBody>
      </p:sp>
    </p:spTree>
    <p:extLst>
      <p:ext uri="{BB962C8B-B14F-4D97-AF65-F5344CB8AC3E}">
        <p14:creationId xmlns:p14="http://schemas.microsoft.com/office/powerpoint/2010/main" val="3666638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3137C-C640-7F7E-4F03-1D442422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0AB30-1899-5C95-4ADD-E9A23F77E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2D668-C5E1-BF63-4056-5ECEC92A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14554-7C79-822D-082B-B09C9C1C3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67D64-CE8C-BC00-B6C0-ADDC2243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620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E65F5-0E28-4BA1-5EFB-7B99CAC3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B2408-C4D7-3367-34DA-60654A0FA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46BD3-3F31-BAF7-D6A9-2C136EB83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85DA3-8659-23BB-3BE0-0138C76E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06685-D912-3125-7796-B0B21A812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017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955C-0904-C254-E28C-6CDD988BE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4EC79-4FE9-65A6-ACBD-CC43347A29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84C90-F10F-80BD-2D10-847BD5D8A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2971F-255D-5CE8-6125-89F0676031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355CD-A2A6-3924-742F-8E5C8B4C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7F32C-75F0-B27D-1A5C-6289C911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3231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630C-278E-F1AF-533E-B40F7C3C8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1440"/>
            <a:ext cx="10515600" cy="3651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C49D7-0941-9ED0-3C16-9BEF5E8A4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6CB92-03B2-54CE-3BBC-3C655D109B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513710-F674-6ACA-C2F4-CD75763B6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B844A0-6EB4-F595-AB23-796E2F06E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68DC78-4408-89D1-D193-F88CC433A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A2574-E2B7-7952-8D31-12F2D8E4D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FE2B55-5FD8-2325-D2A5-11F6CE213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125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1F284-F444-4B5D-49CA-20DB33C2D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F3B96E-7A31-8A53-B083-77DE854011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11EAD7-AE17-0C8D-4112-198B51E4F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01248-4778-4959-A58F-F72497FA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65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67205-D5D9-4D9D-977C-3270D5D3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55E0A-7F95-46EF-A16D-341B73A08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EE057-EF7D-4752-BADA-C022ED937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B9E37-C22D-463F-AE35-7BD71D4A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9BE2E-9FF3-4251-997A-BCC921558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6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0EBE02-9B04-9CF0-2860-C24CC641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D499C1-0F23-22BE-5A20-EE19DFE12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ED825-7381-A19C-1D09-70BFB540E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57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8515C-638C-7849-1C37-00B1AA58D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BF864-CB77-1E01-24EE-56F34EAD2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A294E-97B8-98BD-9EB1-94FF05016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B13E20-5776-340D-5F47-76071471B9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D5FAC-C2BB-88A8-67AA-D623157DA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8FB01-21AC-7B37-352F-27082B462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818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7F782-A4AF-63B5-6E7B-6FDC28CD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0A948C-13CB-5922-A5EC-26A3C9065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9DB5CF-7EE5-44BA-CCE8-6B0BBA234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34E23-3A54-2CE9-3D89-A5BE43D9F5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1310A5-FBA7-E42C-A0BF-319CD5603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1B2335-D4AF-5A0F-2B33-60AC906E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6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1F6E4-D2C6-1D34-7873-CB4E00B2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168A9A-3404-2DBA-3268-6EFAF4942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590C8-ACEA-EF3F-8595-3A4F02775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01C5D-133B-46B7-80D1-D08EE87A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FE014-BAFD-1278-F022-C539A154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089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661D3D-ECA1-8700-F09F-D7D07D727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6C650-17BB-1B1B-CC8C-9B339329A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DF487-6DFE-A12A-C8B1-37C8BACD1E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0DAF26-1830-4656-A897-EB305A1F7798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0362C-E791-FADB-0416-215EB37A5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FD8D4-5DC7-E5E7-B9FB-8EB1316F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E0D90-9349-40FE-8AF0-DD7BDB6F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599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33619-8AA0-AAFD-4E4D-249F7077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473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48B68-CAC8-4422-BFEE-A638241A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6ECEA-5C00-4664-BEE0-AB9D9BAAA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543F4-35B2-4203-B124-3E6890B30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32C654-1E8F-40A6-A1C9-882F468688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027FD8-3CE3-456E-A3D1-93369DC15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9F672-F5A1-482A-8A66-2FD66659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485C86-583F-4761-B2B2-BD53AB09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1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20173-6A5E-4BB8-9B14-E313AF9CA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18B1B-A609-489F-9546-B14B4C79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6D189-93D4-479F-950D-4E44E46E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2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6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2A90C-7D6B-469A-981D-3A586C594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A0607-D593-44EF-AA42-ABA61DB31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1B28E-3133-4D2D-A9CB-F9C7E0F7E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7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FE56-AC8E-4C11-8757-B52AEC1C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A5B72-0793-4D5C-94F2-B0617D7D0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7832-4E62-41E4-A4D6-30EFFA05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1711-785A-4CF6-B786-BA752111B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2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F57F5D-E84B-424F-8B05-158D31358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This Is The 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F6A59-E47B-4378-AD11-687132D47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45721"/>
            <a:ext cx="10515600" cy="4831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0DD2E-A8B7-415A-8B4B-10D1D4F21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fld id="{A71C0557-87A9-4981-8112-53885F1BCC7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object&#10;&#10;Description automatically generated">
            <a:extLst>
              <a:ext uri="{FF2B5EF4-FFF2-40B4-BE49-F238E27FC236}">
                <a16:creationId xmlns:a16="http://schemas.microsoft.com/office/drawing/2014/main" id="{11F66F1C-80CA-4014-B984-1712DCB8AC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6" y="6279024"/>
            <a:ext cx="792192" cy="3824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66875E-40A2-4DBB-8EDE-007D077D2BC0}"/>
              </a:ext>
            </a:extLst>
          </p:cNvPr>
          <p:cNvSpPr txBox="1"/>
          <p:nvPr userDrawn="1"/>
        </p:nvSpPr>
        <p:spPr>
          <a:xfrm>
            <a:off x="1080698" y="6492874"/>
            <a:ext cx="3903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2A3890"/>
                </a:solidFill>
                <a:latin typeface="Effra" panose="02000506080000020004" pitchFamily="2" charset="0"/>
              </a:rPr>
              <a:t>Where Manufacturing Technology and Talent Matter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AD9B42-69F2-48B7-ABED-4EFE9A829249}"/>
              </a:ext>
            </a:extLst>
          </p:cNvPr>
          <p:cNvSpPr txBox="1">
            <a:spLocks/>
          </p:cNvSpPr>
          <p:nvPr userDrawn="1"/>
        </p:nvSpPr>
        <p:spPr>
          <a:xfrm>
            <a:off x="3239622" y="0"/>
            <a:ext cx="5852160" cy="54864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A389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00" b="1">
                <a:latin typeface="+mn-lt"/>
              </a:rPr>
              <a:t>LIFT Advanced Materials Challenge</a:t>
            </a:r>
          </a:p>
        </p:txBody>
      </p:sp>
    </p:spTree>
    <p:extLst>
      <p:ext uri="{BB962C8B-B14F-4D97-AF65-F5344CB8AC3E}">
        <p14:creationId xmlns:p14="http://schemas.microsoft.com/office/powerpoint/2010/main" val="3743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70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A389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A38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83F94AB-153C-4E34-BDCA-4C33B59E64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82" y="961758"/>
            <a:ext cx="2817023" cy="1360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66F834-E269-409C-B805-CDCC09E1A0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151" y="3802572"/>
            <a:ext cx="855793" cy="855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7651D-C6D8-4BAC-9AE4-69E8AB9BEB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696" y="4862661"/>
            <a:ext cx="1622747" cy="7399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39262C-6401-4077-93F7-CE73F925DEDF}"/>
              </a:ext>
            </a:extLst>
          </p:cNvPr>
          <p:cNvSpPr txBox="1"/>
          <p:nvPr/>
        </p:nvSpPr>
        <p:spPr>
          <a:xfrm>
            <a:off x="396821" y="3016652"/>
            <a:ext cx="4063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A Public-Private-Partnership:</a:t>
            </a:r>
          </a:p>
          <a:p>
            <a:pPr algn="ctr"/>
            <a:r>
              <a:rPr lang="en-US" sz="1600">
                <a:solidFill>
                  <a:schemeClr val="bg1"/>
                </a:solidFill>
              </a:rPr>
              <a:t>Department of Defense – Industry – Academia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0B7F7A7-70C1-49E2-94F0-D4F1A3628A69}"/>
              </a:ext>
            </a:extLst>
          </p:cNvPr>
          <p:cNvCxnSpPr/>
          <p:nvPr/>
        </p:nvCxnSpPr>
        <p:spPr>
          <a:xfrm>
            <a:off x="4781550" y="200025"/>
            <a:ext cx="0" cy="61641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34CAA7D-97A8-45B1-B563-436BF03D9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9666" y="1528248"/>
            <a:ext cx="63019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en-US"/>
              <a:t>This is the Presentation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21EF44-8E73-4F7C-851F-205237E2C466}"/>
              </a:ext>
            </a:extLst>
          </p:cNvPr>
          <p:cNvSpPr txBox="1"/>
          <p:nvPr userDrawn="1"/>
        </p:nvSpPr>
        <p:spPr>
          <a:xfrm>
            <a:off x="775515" y="2439991"/>
            <a:ext cx="3342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Where Manufacturing Technology and Talent Matter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125A08-450A-441E-A7D5-B72C6750820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7" y="4940243"/>
            <a:ext cx="1679355" cy="584775"/>
          </a:xfrm>
          <a:prstGeom prst="rect">
            <a:avLst/>
          </a:prstGeom>
        </p:spPr>
      </p:pic>
      <p:pic>
        <p:nvPicPr>
          <p:cNvPr id="11" name="Picture 2" descr="U.S. Department of Commerce">
            <a:extLst>
              <a:ext uri="{FF2B5EF4-FFF2-40B4-BE49-F238E27FC236}">
                <a16:creationId xmlns:a16="http://schemas.microsoft.com/office/drawing/2014/main" id="{EA4ECF8C-6EC1-4793-910F-02BAD0D017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69" y="5651655"/>
            <a:ext cx="850775" cy="85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54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F57F5D-E84B-424F-8B05-158D31358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This Is The 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F6A59-E47B-4378-AD11-687132D47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45721"/>
            <a:ext cx="10515600" cy="4831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0DD2E-A8B7-415A-8B4B-10D1D4F21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fld id="{A71C0557-87A9-4981-8112-53885F1BCC7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object&#10;&#10;Description automatically generated">
            <a:extLst>
              <a:ext uri="{FF2B5EF4-FFF2-40B4-BE49-F238E27FC236}">
                <a16:creationId xmlns:a16="http://schemas.microsoft.com/office/drawing/2014/main" id="{11F66F1C-80CA-4014-B984-1712DCB8AC5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6" y="6279024"/>
            <a:ext cx="792192" cy="3824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66875E-40A2-4DBB-8EDE-007D077D2BC0}"/>
              </a:ext>
            </a:extLst>
          </p:cNvPr>
          <p:cNvSpPr txBox="1"/>
          <p:nvPr userDrawn="1"/>
        </p:nvSpPr>
        <p:spPr>
          <a:xfrm>
            <a:off x="1080698" y="6492874"/>
            <a:ext cx="3903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2A3890"/>
                </a:solidFill>
                <a:latin typeface="Effra" panose="02000506080000020004" pitchFamily="2" charset="0"/>
              </a:rPr>
              <a:t>Where Manufacturing Technology and Talent Matter</a:t>
            </a:r>
          </a:p>
        </p:txBody>
      </p:sp>
    </p:spTree>
    <p:extLst>
      <p:ext uri="{BB962C8B-B14F-4D97-AF65-F5344CB8AC3E}">
        <p14:creationId xmlns:p14="http://schemas.microsoft.com/office/powerpoint/2010/main" val="1490732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A389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F57F5D-E84B-424F-8B05-158D31358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This Is The 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F6A59-E47B-4378-AD11-687132D47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45721"/>
            <a:ext cx="10515600" cy="4831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0DD2E-A8B7-415A-8B4B-10D1D4F21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fld id="{A71C0557-87A9-4981-8112-53885F1BCC7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object&#10;&#10;Description automatically generated">
            <a:extLst>
              <a:ext uri="{FF2B5EF4-FFF2-40B4-BE49-F238E27FC236}">
                <a16:creationId xmlns:a16="http://schemas.microsoft.com/office/drawing/2014/main" id="{11F66F1C-80CA-4014-B984-1712DCB8AC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6" y="6279024"/>
            <a:ext cx="792192" cy="3824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66875E-40A2-4DBB-8EDE-007D077D2BC0}"/>
              </a:ext>
            </a:extLst>
          </p:cNvPr>
          <p:cNvSpPr txBox="1"/>
          <p:nvPr userDrawn="1"/>
        </p:nvSpPr>
        <p:spPr>
          <a:xfrm>
            <a:off x="1080698" y="6492874"/>
            <a:ext cx="3903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2A3890"/>
                </a:solidFill>
                <a:latin typeface="Effra" panose="02000506080000020004" pitchFamily="2" charset="0"/>
              </a:rPr>
              <a:t>Where Manufacturing Technology and Talent Matter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AD9B42-69F2-48B7-ABED-4EFE9A829249}"/>
              </a:ext>
            </a:extLst>
          </p:cNvPr>
          <p:cNvSpPr txBox="1">
            <a:spLocks/>
          </p:cNvSpPr>
          <p:nvPr userDrawn="1"/>
        </p:nvSpPr>
        <p:spPr>
          <a:xfrm>
            <a:off x="3239622" y="0"/>
            <a:ext cx="5852160" cy="54864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A389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00" b="1">
                <a:latin typeface="+mn-lt"/>
              </a:rPr>
              <a:t>LIFT Advanced Materials Challenge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B69EB5-2B18-43DD-9F7E-91EA628D2CA6}"/>
              </a:ext>
            </a:extLst>
          </p:cNvPr>
          <p:cNvSpPr txBox="1"/>
          <p:nvPr userDrawn="1"/>
        </p:nvSpPr>
        <p:spPr>
          <a:xfrm>
            <a:off x="8668964" y="110678"/>
            <a:ext cx="139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/>
              <a:t>Project #: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0E39A7-CAE0-4EF8-B558-48339EAE216C}"/>
              </a:ext>
            </a:extLst>
          </p:cNvPr>
          <p:cNvSpPr txBox="1"/>
          <p:nvPr userDrawn="1"/>
        </p:nvSpPr>
        <p:spPr>
          <a:xfrm>
            <a:off x="10060189" y="110679"/>
            <a:ext cx="201168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i="1">
                <a:solidFill>
                  <a:srgbClr val="FF0000"/>
                </a:solidFill>
              </a:rPr>
              <a:t>LIFT Internal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5F8D8A-FC77-4A24-B779-876235AEAB03}"/>
              </a:ext>
            </a:extLst>
          </p:cNvPr>
          <p:cNvSpPr txBox="1"/>
          <p:nvPr userDrawn="1"/>
        </p:nvSpPr>
        <p:spPr>
          <a:xfrm>
            <a:off x="-176332" y="107630"/>
            <a:ext cx="139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/>
              <a:t>Proposal #: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8FA1A-2093-4988-8BA1-34DC66691869}"/>
              </a:ext>
            </a:extLst>
          </p:cNvPr>
          <p:cNvSpPr txBox="1"/>
          <p:nvPr userDrawn="1"/>
        </p:nvSpPr>
        <p:spPr>
          <a:xfrm>
            <a:off x="1214893" y="107631"/>
            <a:ext cx="201168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>
                <a:solidFill>
                  <a:srgbClr val="FF0000"/>
                </a:solidFill>
              </a:rPr>
              <a:t>LIFT Internal</a:t>
            </a:r>
          </a:p>
        </p:txBody>
      </p:sp>
    </p:spTree>
    <p:extLst>
      <p:ext uri="{BB962C8B-B14F-4D97-AF65-F5344CB8AC3E}">
        <p14:creationId xmlns:p14="http://schemas.microsoft.com/office/powerpoint/2010/main" val="413222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A389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5A2F2C-0BB3-E51E-FD08-FDD7BB73C39C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136627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7F53B-15BF-E256-3C70-B400F1D36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0" y="1583011"/>
            <a:ext cx="10576559" cy="46558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A picture containing electric blue, blue, star, majorelle blue&#10;&#10;Description automatically generated">
            <a:extLst>
              <a:ext uri="{FF2B5EF4-FFF2-40B4-BE49-F238E27FC236}">
                <a16:creationId xmlns:a16="http://schemas.microsoft.com/office/drawing/2014/main" id="{79B748F4-EFB4-071D-9CAA-E1E3C5CDC0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09268"/>
            <a:ext cx="12192000" cy="348732"/>
          </a:xfrm>
          <a:prstGeom prst="rect">
            <a:avLst/>
          </a:prstGeom>
        </p:spPr>
      </p:pic>
      <p:sp>
        <p:nvSpPr>
          <p:cNvPr id="9" name="TextBox 13">
            <a:extLst>
              <a:ext uri="{FF2B5EF4-FFF2-40B4-BE49-F238E27FC236}">
                <a16:creationId xmlns:a16="http://schemas.microsoft.com/office/drawing/2014/main" id="{B10B4413-649C-7D1C-43E3-70F9B5FF5FE9}"/>
              </a:ext>
            </a:extLst>
          </p:cNvPr>
          <p:cNvSpPr txBox="1"/>
          <p:nvPr userDrawn="1"/>
        </p:nvSpPr>
        <p:spPr>
          <a:xfrm>
            <a:off x="609599" y="6544104"/>
            <a:ext cx="5612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baseline="0">
                <a:solidFill>
                  <a:schemeClr val="bg1"/>
                </a:solidFill>
                <a:latin typeface="Effra" panose="02000506080000020004" pitchFamily="2" charset="0"/>
              </a:rPr>
              <a:t>LIFT</a:t>
            </a:r>
            <a:r>
              <a:rPr lang="en-US" sz="1200" baseline="0">
                <a:solidFill>
                  <a:schemeClr val="bg1"/>
                </a:solidFill>
                <a:latin typeface="Effra" panose="02000506080000020004" pitchFamily="2" charset="0"/>
              </a:rPr>
              <a:t>  |  The National Advanced Materials Manufacturing Innovation Institute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7A030FAD-E8E3-07D0-C773-CE146C5AE213}"/>
              </a:ext>
            </a:extLst>
          </p:cNvPr>
          <p:cNvSpPr txBox="1">
            <a:spLocks/>
          </p:cNvSpPr>
          <p:nvPr userDrawn="1"/>
        </p:nvSpPr>
        <p:spPr>
          <a:xfrm>
            <a:off x="9196476" y="650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LIFT Business Sensitive  |  </a:t>
            </a:r>
            <a:fld id="{1057D14D-325D-48B7-B490-6031C2DD7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1D6C8C-8D4E-D238-874D-5CE96398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1439"/>
            <a:ext cx="10515600" cy="649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487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ft.technology/project-calls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Relationship Id="rId5" Type="http://schemas.openxmlformats.org/officeDocument/2006/relationships/hyperlink" Target="https://youtu.be/E2_pQsaqPzo" TargetMode="External"/><Relationship Id="rId4" Type="http://schemas.openxmlformats.org/officeDocument/2006/relationships/hyperlink" Target="https://youtu.be/ekJ8MJX4Tu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85B35E-B7CE-44CF-BD77-25D0EF17A3F3}"/>
              </a:ext>
            </a:extLst>
          </p:cNvPr>
          <p:cNvSpPr txBox="1"/>
          <p:nvPr/>
        </p:nvSpPr>
        <p:spPr>
          <a:xfrm>
            <a:off x="10144125" y="6248400"/>
            <a:ext cx="1581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>
                <a:solidFill>
                  <a:schemeClr val="bg1"/>
                </a:solidFill>
              </a:rPr>
              <a:t>Rev. 1</a:t>
            </a:r>
          </a:p>
          <a:p>
            <a:r>
              <a:rPr lang="en-US" sz="1400" i="1">
                <a:solidFill>
                  <a:schemeClr val="bg1"/>
                </a:solidFill>
              </a:rPr>
              <a:t>DEV 6/23/2023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8928D9-03AC-ECC5-57C0-31EAD4FE6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Advanced Materials Challenge</a:t>
            </a:r>
            <a:r>
              <a:rPr lang="en-US" sz="2800" dirty="0">
                <a:solidFill>
                  <a:schemeClr val="bg1"/>
                </a:solidFill>
              </a:rPr>
              <a:t> Program (AMC 2024)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308334F-B394-92B1-523F-F64439DD6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>
                <a:solidFill>
                  <a:schemeClr val="bg1"/>
                </a:solidFill>
              </a:rPr>
              <a:t>Project Call</a:t>
            </a:r>
            <a:endParaRPr lang="en-US" sz="2400">
              <a:solidFill>
                <a:schemeClr val="bg1"/>
              </a:solidFill>
            </a:endParaRPr>
          </a:p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556E2-570F-C1D2-9988-E10B97FAF02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10/15/2024</a:t>
            </a:r>
          </a:p>
        </p:txBody>
      </p:sp>
    </p:spTree>
    <p:extLst>
      <p:ext uri="{BB962C8B-B14F-4D97-AF65-F5344CB8AC3E}">
        <p14:creationId xmlns:p14="http://schemas.microsoft.com/office/powerpoint/2010/main" val="327609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A7481-343B-BA27-E3EF-63FB01FD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8E338-263D-3541-DA5D-2953EE403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Complete the attached forms to submit your project:</a:t>
            </a:r>
          </a:p>
          <a:p>
            <a:r>
              <a:rPr lang="en-US" dirty="0"/>
              <a:t>Include proposed budget (Maximum $750,000 from LIFT) and timeline (12 months)  </a:t>
            </a:r>
          </a:p>
          <a:p>
            <a:r>
              <a:rPr lang="en-US" dirty="0"/>
              <a:t>Projects will be evaluated on:</a:t>
            </a:r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 dirty="0"/>
              <a:t>Technological Merit</a:t>
            </a:r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 dirty="0"/>
              <a:t>Technology MRL Level</a:t>
            </a:r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 dirty="0"/>
              <a:t>Program Timing</a:t>
            </a:r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 dirty="0"/>
              <a:t>Funding Requirement </a:t>
            </a:r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 dirty="0"/>
              <a:t>MII Member Engagement</a:t>
            </a:r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 dirty="0"/>
              <a:t>Cost Share Commitment (minimum 25% cost share is required)</a:t>
            </a:r>
          </a:p>
          <a:p>
            <a:r>
              <a:rPr lang="en-US" dirty="0"/>
              <a:t>Submit completed forms to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https://lift.technology/project-calls/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b="1" dirty="0"/>
              <a:t>Click to register for LIFT’s Q&amp;A Sessions:</a:t>
            </a:r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 dirty="0"/>
              <a:t>October 24</a:t>
            </a:r>
            <a:r>
              <a:rPr lang="en-US" sz="1600" baseline="30000" dirty="0"/>
              <a:t>th</a:t>
            </a:r>
            <a:r>
              <a:rPr lang="en-US" sz="1600" dirty="0"/>
              <a:t> – </a:t>
            </a:r>
            <a:r>
              <a:rPr lang="en-US" sz="1600" dirty="0">
                <a:hlinkClick r:id="rId4"/>
              </a:rPr>
              <a:t>Replay Here</a:t>
            </a:r>
            <a:endParaRPr lang="en-US" sz="1600" dirty="0"/>
          </a:p>
          <a:p>
            <a:pPr marL="685800" lvl="2">
              <a:spcBef>
                <a:spcPts val="1000"/>
              </a:spcBef>
              <a:buBlip>
                <a:blip r:embed="rId2"/>
              </a:buBlip>
            </a:pPr>
            <a:r>
              <a:rPr lang="en-US" sz="1600"/>
              <a:t>November 1</a:t>
            </a:r>
            <a:r>
              <a:rPr lang="en-US" sz="1600" baseline="30000"/>
              <a:t>st</a:t>
            </a:r>
            <a:r>
              <a:rPr lang="en-US" sz="1600"/>
              <a:t> </a:t>
            </a:r>
            <a:r>
              <a:rPr lang="en-US" sz="1600" dirty="0"/>
              <a:t>– </a:t>
            </a:r>
            <a:r>
              <a:rPr lang="en-US" sz="1600" dirty="0">
                <a:hlinkClick r:id="rId5"/>
              </a:rPr>
              <a:t>Replay Here</a:t>
            </a:r>
            <a:endParaRPr lang="en-US" sz="16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256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ED37E-936B-B872-BD2E-E3280988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AMC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CF28B-7855-4CF4-B6C4-5081D8BEB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38" y="1708450"/>
            <a:ext cx="11395712" cy="4608482"/>
          </a:xfrm>
        </p:spPr>
        <p:txBody>
          <a:bodyPr>
            <a:noAutofit/>
          </a:bodyPr>
          <a:lstStyle/>
          <a:p>
            <a:r>
              <a:rPr lang="en-US" sz="1800" dirty="0"/>
              <a:t>The Challenge is seeking innovative approaches from industry and academia to advance material solutions for the Department of Defense (DoD). The proposals should focus on:</a:t>
            </a:r>
          </a:p>
          <a:p>
            <a:pPr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Identifying an advanced material of interest to DoD</a:t>
            </a:r>
          </a:p>
          <a:p>
            <a:pPr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Design using decision aid tools and automation tools (i.e. ICME, M&amp;S, AI, LLM , ML, etc.)</a:t>
            </a:r>
          </a:p>
          <a:p>
            <a:pPr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Prototyping both virtual and physical material systems (i.e. Digital Twin)</a:t>
            </a:r>
          </a:p>
          <a:p>
            <a:pPr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Demonstrating the material's applicability in a DoD component or system</a:t>
            </a:r>
          </a:p>
          <a:p>
            <a:r>
              <a:rPr lang="en-US" sz="1800" dirty="0"/>
              <a:t>The goal is to accelerate the delivery of advanced materials to support the advancement of DoD products.</a:t>
            </a:r>
          </a:p>
          <a:p>
            <a:r>
              <a:rPr lang="en-US" sz="1800" dirty="0"/>
              <a:t>Open to all (LIFT, or other MII) members</a:t>
            </a:r>
          </a:p>
          <a:p>
            <a:pPr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Awardee must be a LIFT Silver Member or higher tier  </a:t>
            </a:r>
          </a:p>
          <a:p>
            <a:pPr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All project consortium members must be a LIFT member in good standing for award </a:t>
            </a:r>
          </a:p>
          <a:p>
            <a:pPr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Non-LIFT members may submit proposals but must join LIFT membership to minimum Silver tier upon selection</a:t>
            </a:r>
            <a:endParaRPr lang="en-US" sz="1600" dirty="0"/>
          </a:p>
          <a:p>
            <a:r>
              <a:rPr lang="en-US" sz="1800" dirty="0"/>
              <a:t>Subject(s) defined by six (6) topics, listed on Slide 7</a:t>
            </a:r>
          </a:p>
          <a:p>
            <a:pPr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2B0EB-FB40-232C-C1D6-50CB75DFCD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kumimoji="0" lang="en-US" sz="20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</a:rPr>
              <a:t>Project Summary</a:t>
            </a:r>
            <a:endParaRPr kumimoji="0" lang="en-US" sz="2000" b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33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91E37-98FF-6D77-2EDF-D4DFFE871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AMC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CF28B-7855-4CF4-B6C4-5081D8BE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458470"/>
            <a:r>
              <a:rPr lang="en-US" sz="1800" dirty="0"/>
              <a:t>If LIFT </a:t>
            </a:r>
            <a:r>
              <a:rPr lang="en-US" sz="1800" dirty="0" err="1"/>
              <a:t>Highbay</a:t>
            </a:r>
            <a:r>
              <a:rPr lang="en-US" sz="1800" dirty="0"/>
              <a:t> Support is required the Request for Quote will need to be submitted NLT November 14</a:t>
            </a:r>
            <a:r>
              <a:rPr lang="en-US" sz="1800" baseline="30000" dirty="0"/>
              <a:t>th</a:t>
            </a:r>
            <a:r>
              <a:rPr lang="en-US" sz="1800" dirty="0"/>
              <a:t>, 2024</a:t>
            </a:r>
          </a:p>
          <a:p>
            <a:pPr marL="458470"/>
            <a:r>
              <a:rPr lang="en-US" sz="1800" dirty="0"/>
              <a:t>Proposal Deadline: December 13th, 2024</a:t>
            </a:r>
            <a:endParaRPr lang="en-US" sz="1800" dirty="0">
              <a:cs typeface="Calibri"/>
            </a:endParaRPr>
          </a:p>
          <a:p>
            <a:pPr marL="458470"/>
            <a:r>
              <a:rPr lang="en-US" sz="1800" dirty="0"/>
              <a:t>Initial Project Selection: December 2024</a:t>
            </a:r>
            <a:endParaRPr lang="en-US" sz="1800" dirty="0">
              <a:cs typeface="Calibri"/>
            </a:endParaRPr>
          </a:p>
          <a:p>
            <a:pPr marL="458470"/>
            <a:r>
              <a:rPr lang="en-US" sz="1800" dirty="0"/>
              <a:t>Subawards contracting starts: January 2025</a:t>
            </a:r>
            <a:endParaRPr lang="en-US" sz="1800" dirty="0">
              <a:cs typeface="Calibri"/>
            </a:endParaRPr>
          </a:p>
          <a:p>
            <a:pPr marL="458470"/>
            <a:r>
              <a:rPr lang="en-US" sz="1800" dirty="0"/>
              <a:t>Projects must be completed 12 months from project award or contracted project duration</a:t>
            </a:r>
            <a:endParaRPr lang="en-US" sz="1800" dirty="0">
              <a:cs typeface="Calibri"/>
            </a:endParaRPr>
          </a:p>
          <a:p>
            <a:pPr marL="91567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Max twelve (12) month project duration </a:t>
            </a:r>
          </a:p>
          <a:p>
            <a:pPr marL="91567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>
                <a:cs typeface="Calibri"/>
              </a:rPr>
              <a:t>Goal to have all projects completed and final reports due NLT January 2026</a:t>
            </a:r>
          </a:p>
          <a:p>
            <a:pPr marL="458470"/>
            <a:r>
              <a:rPr lang="en-US" sz="1800" dirty="0"/>
              <a:t>Debrief to non-awardees: January 2025</a:t>
            </a:r>
            <a:endParaRPr lang="en-US" sz="1800" dirty="0">
              <a:cs typeface="Calibri"/>
            </a:endParaRPr>
          </a:p>
          <a:p>
            <a:pPr marL="91567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Including discussion regarding further developing project ideas into “white papers” for submission in future proposals</a:t>
            </a:r>
          </a:p>
          <a:p>
            <a:pPr marL="458470"/>
            <a:r>
              <a:rPr lang="en-US" sz="1800" dirty="0">
                <a:cs typeface="Calibri"/>
              </a:rPr>
              <a:t>Project execution will occur in a phased approach:</a:t>
            </a:r>
          </a:p>
          <a:p>
            <a:pPr marL="91567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Phase I: 4 months after contract award a feasibility demo will be due</a:t>
            </a:r>
          </a:p>
          <a:p>
            <a:pPr marL="91567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Phase II:  12 months after contract a final demonstration (i.e. prototype) and report will be due</a:t>
            </a:r>
          </a:p>
          <a:p>
            <a:pPr marL="458470"/>
            <a:endParaRPr lang="en-US" sz="2000" dirty="0"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95263-90F0-AC8D-0C5F-809687E013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8640" y="1090462"/>
            <a:ext cx="7292023" cy="353683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Calibri" panose="020F0502020204030204"/>
                <a:cs typeface="Calibri Light" panose="020F0302020204030204" pitchFamily="34" charset="0"/>
              </a:rPr>
              <a:t>Project Timing</a:t>
            </a:r>
          </a:p>
        </p:txBody>
      </p:sp>
    </p:spTree>
    <p:extLst>
      <p:ext uri="{BB962C8B-B14F-4D97-AF65-F5344CB8AC3E}">
        <p14:creationId xmlns:p14="http://schemas.microsoft.com/office/powerpoint/2010/main" val="1077705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F9479-D2B9-762C-C0A1-DCF8DD7E3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AMC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CF28B-7855-4CF4-B6C4-5081D8BE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401320"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Max $750,000 LIFT contribution per project</a:t>
            </a:r>
          </a:p>
          <a:p>
            <a:pPr marL="401320"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Minimum industry cost-share 25% of Total Project Value (TPV)</a:t>
            </a:r>
          </a:p>
          <a:p>
            <a:pPr marL="915670"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i.e., if TPV = $1.0M, LIFT contribution of $750k with the minimum cost share of $250k </a:t>
            </a:r>
            <a:endParaRPr lang="en-US" sz="1800" dirty="0">
              <a:cs typeface="Calibri"/>
            </a:endParaRPr>
          </a:p>
          <a:p>
            <a:pPr marL="401638" indent="-234950"/>
            <a:r>
              <a:rPr lang="en-US" sz="1800" dirty="0"/>
              <a:t>Cost-share is required and strongly considered in project selection (recommended 1:1)</a:t>
            </a:r>
            <a:endParaRPr lang="en-US" sz="1800" dirty="0">
              <a:cs typeface="Calibri"/>
            </a:endParaRPr>
          </a:p>
          <a:p>
            <a:pPr marL="401320"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Award will be cost reimbursable – no fee allowed</a:t>
            </a:r>
          </a:p>
          <a:p>
            <a:pPr marL="915670"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Not to Exceed amount of LIFT award</a:t>
            </a:r>
            <a:endParaRPr lang="en-US" sz="1800" dirty="0">
              <a:cs typeface="Calibri"/>
            </a:endParaRPr>
          </a:p>
          <a:p>
            <a:pPr marL="915670"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To be billed on a monthly basis as costs are incurred</a:t>
            </a:r>
            <a:endParaRPr lang="en-US" sz="1800" dirty="0">
              <a:cs typeface="Calibri"/>
            </a:endParaRPr>
          </a:p>
          <a:p>
            <a:pPr marL="401320" lvl="1">
              <a:spcBef>
                <a:spcPts val="1000"/>
              </a:spcBef>
              <a:buBlip>
                <a:blip r:embed="rId2"/>
              </a:buBlip>
            </a:pPr>
            <a:r>
              <a:rPr lang="en-US" sz="1800" dirty="0"/>
              <a:t>Fully-burdened cost proposal required at submission deadline</a:t>
            </a:r>
            <a:endParaRPr lang="en-US" sz="1800" dirty="0">
              <a:cs typeface="Calibri"/>
            </a:endParaRPr>
          </a:p>
          <a:p>
            <a:pPr lvl="1"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ED636-6FFA-21C7-F228-046BEC2F3B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latin typeface="Calibri" panose="020F0502020204030204"/>
                <a:cs typeface="Calibri Light" panose="020F0302020204030204" pitchFamily="34" charset="0"/>
              </a:rPr>
              <a:t>Project Funding</a:t>
            </a:r>
          </a:p>
        </p:txBody>
      </p:sp>
    </p:spTree>
    <p:extLst>
      <p:ext uri="{BB962C8B-B14F-4D97-AF65-F5344CB8AC3E}">
        <p14:creationId xmlns:p14="http://schemas.microsoft.com/office/powerpoint/2010/main" val="2355563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1EDFF-66DC-9EE8-491B-6DC15B9F3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AMC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CF28B-7855-4CF4-B6C4-5081D8BEB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440611"/>
            <a:ext cx="10576559" cy="4798263"/>
          </a:xfrm>
        </p:spPr>
        <p:txBody>
          <a:bodyPr>
            <a:noAutofit/>
          </a:bodyPr>
          <a:lstStyle/>
          <a:p>
            <a:pPr marL="28575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Technological Merit</a:t>
            </a:r>
          </a:p>
          <a:p>
            <a:pPr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Aligned with project topics</a:t>
            </a:r>
          </a:p>
          <a:p>
            <a:pPr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Potential use for DoD application</a:t>
            </a:r>
          </a:p>
          <a:p>
            <a:pPr marL="28575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Technology Readiness Level / Manufacturing Readiness Level </a:t>
            </a:r>
          </a:p>
          <a:p>
            <a:pPr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MRL and/or TRL 4-7 Only (below 4 and above 7 disqualified)</a:t>
            </a:r>
          </a:p>
          <a:p>
            <a:pPr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Moves the TRL and/or MRL by 1 or 2 points</a:t>
            </a:r>
          </a:p>
          <a:p>
            <a:pPr marL="28575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Funding Request</a:t>
            </a:r>
          </a:p>
          <a:p>
            <a:pPr marL="28575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Cost Share Commitment</a:t>
            </a:r>
          </a:p>
          <a:p>
            <a:pPr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Including services, materials etc. </a:t>
            </a:r>
          </a:p>
          <a:p>
            <a:pPr marL="285750"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LIFT Member Engagement</a:t>
            </a:r>
          </a:p>
          <a:p>
            <a:pPr lvl="1">
              <a:spcBef>
                <a:spcPts val="1000"/>
              </a:spcBef>
              <a:buBlip>
                <a:blip r:embed="rId3"/>
              </a:buBlip>
            </a:pPr>
            <a:r>
              <a:rPr lang="en-US" sz="1800" dirty="0"/>
              <a:t>LIFT Ecosystem Involvement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730B9-C087-8B0A-256A-D748692EF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latin typeface="Calibri" panose="020F0502020204030204"/>
                <a:cs typeface="Calibri Light" panose="020F0302020204030204" pitchFamily="34" charset="0"/>
              </a:rPr>
              <a:t>Decision Criteria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C2F0C-533C-B0C1-8E63-26AC40BA7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AMC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CF28B-7855-4CF4-B6C4-5081D8BEB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687" y="1770549"/>
            <a:ext cx="10359505" cy="3816429"/>
          </a:xfrm>
        </p:spPr>
        <p:txBody>
          <a:bodyPr>
            <a:spAutoFit/>
          </a:bodyPr>
          <a:lstStyle/>
          <a:p>
            <a:pPr marL="342900" lvl="1" algn="just">
              <a:spcBef>
                <a:spcPts val="2400"/>
              </a:spcBef>
              <a:buFont typeface="+mj-lt"/>
              <a:buAutoNum type="arabicPeriod"/>
            </a:pPr>
            <a:r>
              <a:rPr lang="en-US" sz="1800" dirty="0"/>
              <a:t>Develop a digitized materials architecture or digital twin of an advanced structural material from formulation through manufacturing, which captures material formulation, structure and property data, processing information, and manufacturing information.</a:t>
            </a:r>
          </a:p>
          <a:p>
            <a:pPr marL="342900" lvl="1" algn="just">
              <a:spcBef>
                <a:spcPts val="2400"/>
              </a:spcBef>
              <a:buFont typeface="+mj-lt"/>
              <a:buAutoNum type="arabicPeriod"/>
            </a:pPr>
            <a:r>
              <a:rPr lang="en-US" sz="1800" dirty="0"/>
              <a:t>Virtual qualification and certification of an advanced structural material.</a:t>
            </a:r>
          </a:p>
          <a:p>
            <a:pPr marL="342900" lvl="1" algn="just">
              <a:spcBef>
                <a:spcPts val="2400"/>
              </a:spcBef>
              <a:buFont typeface="+mj-lt"/>
              <a:buAutoNum type="arabicPeriod"/>
            </a:pPr>
            <a:r>
              <a:rPr lang="en-US" sz="1800" dirty="0"/>
              <a:t>Develop a framework and demonstrate autonomous materials development cycle from design through mid-scale manufacturing for an advanced material of interest to DoD.</a:t>
            </a:r>
          </a:p>
          <a:p>
            <a:pPr marL="342900" lvl="1" algn="just">
              <a:spcBef>
                <a:spcPts val="2400"/>
              </a:spcBef>
              <a:buFont typeface="+mj-lt"/>
              <a:buAutoNum type="arabicPeriod"/>
            </a:pPr>
            <a:r>
              <a:rPr lang="en-US" sz="1800" dirty="0"/>
              <a:t>Develop and demonstrate a validated high-throughput mechanical testing capability of an advanced structural material of interest to DoD. </a:t>
            </a:r>
          </a:p>
          <a:p>
            <a:pPr marL="342900" lvl="1" algn="just">
              <a:spcBef>
                <a:spcPts val="2400"/>
              </a:spcBef>
              <a:buFont typeface="+mj-lt"/>
              <a:buAutoNum type="arabicPeriod"/>
            </a:pPr>
            <a:r>
              <a:rPr lang="en-US" sz="1800" dirty="0"/>
              <a:t>Develop a Generative AI (akin to ChatGPT) solution for Defense Materials, which can identify optimized materials, and synopsize material properties, relevant standards, and optimal manufacturing processes.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915B9-BAC5-ADCD-6F49-127AD6405C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8640" y="1241288"/>
            <a:ext cx="7292023" cy="353683"/>
          </a:xfrm>
        </p:spPr>
        <p:txBody>
          <a:bodyPr>
            <a:normAutofit lnSpcReduction="10000"/>
          </a:bodyPr>
          <a:lstStyle/>
          <a:p>
            <a:r>
              <a:rPr lang="en-US">
                <a:latin typeface="Calibri" panose="020F0502020204030204"/>
                <a:cs typeface="Calibri Light" panose="020F0302020204030204" pitchFamily="34" charset="0"/>
              </a:rPr>
              <a:t>Topics for AMC 2024 Project Call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EA7A00-D8A3-4D22-B265-85345BEEFD0D}"/>
              </a:ext>
            </a:extLst>
          </p:cNvPr>
          <p:cNvSpPr txBox="1">
            <a:spLocks/>
          </p:cNvSpPr>
          <p:nvPr/>
        </p:nvSpPr>
        <p:spPr>
          <a:xfrm>
            <a:off x="411480" y="347472"/>
            <a:ext cx="8657230" cy="6377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A389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>
              <a:solidFill>
                <a:srgbClr val="28389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6725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FT 2020 Brand Guide v1  -  Read-Only" id="{27AD1AA0-3ECB-417A-BDEE-EFBFB1149A34}" vid="{7CB32EFF-201B-4E20-AF33-F9DF163A6BB9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7D6905B-35C2-4AF9-BB80-9C0F485F2DA3}" vid="{FB4ABA3F-9DA8-4F0E-8280-A2850E6BC786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FT 2020 Brand Guide v1  -  Read-Only" id="{27AD1AA0-3ECB-417A-BDEE-EFBFB1149A34}" vid="{7CB32EFF-201B-4E20-AF33-F9DF163A6BB9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FT 2020 Brand Guide v1  -  Read-Only" id="{27AD1AA0-3ECB-417A-BDEE-EFBFB1149A34}" vid="{7CB32EFF-201B-4E20-AF33-F9DF163A6BB9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4DE8FAC-F0E5-4C3E-873F-CDB704578CE3}" vid="{CD2ADCC0-00DC-4066-B2D4-D8FB2BEAC2E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A0C8F6287C7B40848A6A264FAB7872" ma:contentTypeVersion="20" ma:contentTypeDescription="Create a new document." ma:contentTypeScope="" ma:versionID="4168510a9383b8c723fa50a00e5f5cd4">
  <xsd:schema xmlns:xsd="http://www.w3.org/2001/XMLSchema" xmlns:xs="http://www.w3.org/2001/XMLSchema" xmlns:p="http://schemas.microsoft.com/office/2006/metadata/properties" xmlns:ns2="dace9461-cc71-4450-a6b4-5f10f32ef08b" xmlns:ns3="72ee4cc6-33c2-4cfd-92c9-30562d5f2696" targetNamespace="http://schemas.microsoft.com/office/2006/metadata/properties" ma:root="true" ma:fieldsID="5dc82ef3e6e8b396b920cb4537c33b84" ns2:_="" ns3:_="">
    <xsd:import namespace="dace9461-cc71-4450-a6b4-5f10f32ef08b"/>
    <xsd:import namespace="72ee4cc6-33c2-4cfd-92c9-30562d5f2696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ce9461-cc71-4450-a6b4-5f10f32ef08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description="Shared Document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description="Shared Document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2b4d29e-9f16-4173-b008-ba0f63ebde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e4cc6-33c2-4cfd-92c9-30562d5f269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2985a99-0c2d-4eca-917c-57202713bb99}" ma:internalName="TaxCatchAll" ma:showField="CatchAllData" ma:web="72ee4cc6-33c2-4cfd-92c9-30562d5f26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ce9461-cc71-4450-a6b4-5f10f32ef08b">
      <Terms xmlns="http://schemas.microsoft.com/office/infopath/2007/PartnerControls"/>
    </lcf76f155ced4ddcb4097134ff3c332f>
    <TaxCatchAll xmlns="72ee4cc6-33c2-4cfd-92c9-30562d5f2696" xsi:nil="true"/>
    <MigrationWizIdPermissions xmlns="dace9461-cc71-4450-a6b4-5f10f32ef08b" xsi:nil="true"/>
    <MigrationWizIdSecurityGroups xmlns="dace9461-cc71-4450-a6b4-5f10f32ef08b" xsi:nil="true"/>
    <MigrationWizId xmlns="dace9461-cc71-4450-a6b4-5f10f32ef08b">2db86070-be00-4d02-bf1a-adeb5c10f610</MigrationWizId>
    <MigrationWizIdDocumentLibraryPermissions xmlns="dace9461-cc71-4450-a6b4-5f10f32ef08b" xsi:nil="true"/>
    <MigrationWizIdPermissionLevels xmlns="dace9461-cc71-4450-a6b4-5f10f32ef08b" xsi:nil="true"/>
  </documentManagement>
</p:properties>
</file>

<file path=customXml/itemProps1.xml><?xml version="1.0" encoding="utf-8"?>
<ds:datastoreItem xmlns:ds="http://schemas.openxmlformats.org/officeDocument/2006/customXml" ds:itemID="{61622503-42A1-47CC-9C2D-708F6E7A0AFB}">
  <ds:schemaRefs>
    <ds:schemaRef ds:uri="72ee4cc6-33c2-4cfd-92c9-30562d5f2696"/>
    <ds:schemaRef ds:uri="dace9461-cc71-4450-a6b4-5f10f32ef08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93F3A2E-5CF1-4F9D-876A-636EF8E063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0CF8B3-BA12-494B-B47B-F38E44A05696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  <ds:schemaRef ds:uri="72ee4cc6-33c2-4cfd-92c9-30562d5f2696"/>
    <ds:schemaRef ds:uri="http://purl.org/dc/terms/"/>
    <ds:schemaRef ds:uri="http://schemas.microsoft.com/office/2006/documentManagement/types"/>
    <ds:schemaRef ds:uri="http://schemas.microsoft.com/office/infopath/2007/PartnerControls"/>
    <ds:schemaRef ds:uri="dace9461-cc71-4450-a6b4-5f10f32ef08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LIFT 2020 Brand Guide v1</Template>
  <TotalTime>2968</TotalTime>
  <Words>716</Words>
  <Application>Microsoft Macintosh PowerPoint</Application>
  <PresentationFormat>Widescreen</PresentationFormat>
  <Paragraphs>79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Effra</vt:lpstr>
      <vt:lpstr>Office Theme</vt:lpstr>
      <vt:lpstr>2_Custom Design</vt:lpstr>
      <vt:lpstr>1_Office Theme</vt:lpstr>
      <vt:lpstr>2_Office Theme</vt:lpstr>
      <vt:lpstr>3_Office Theme</vt:lpstr>
      <vt:lpstr>Advanced Materials Challenge Program (AMC 2024)</vt:lpstr>
      <vt:lpstr>Instructions</vt:lpstr>
      <vt:lpstr>AMC 2024</vt:lpstr>
      <vt:lpstr>AMC 2024</vt:lpstr>
      <vt:lpstr>AMC 2024</vt:lpstr>
      <vt:lpstr>AMC 2024</vt:lpstr>
      <vt:lpstr>AMC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Melvin Hawke</dc:creator>
  <cp:lastModifiedBy>Joe Steele</cp:lastModifiedBy>
  <cp:revision>4</cp:revision>
  <cp:lastPrinted>2020-01-22T13:52:04Z</cp:lastPrinted>
  <dcterms:created xsi:type="dcterms:W3CDTF">2020-02-13T15:50:21Z</dcterms:created>
  <dcterms:modified xsi:type="dcterms:W3CDTF">2024-11-13T18:38:32Z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0x01010023A0C8F6287C7B40848A6A264FAB7872</vt:lpwstr>
  </property>
  <property fmtid="{D5CDD505-2E9C-101B-9397-08002B2CF9AE}" pid="3" name="MediaServiceImageTags">
    <vt:lpwstr/>
  </property>
</Properties>
</file>