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677" r:id="rId6"/>
    <p:sldMasterId id="2147483689" r:id="rId7"/>
    <p:sldMasterId id="2147483696" r:id="rId8"/>
  </p:sldMasterIdLst>
  <p:notesMasterIdLst>
    <p:notesMasterId r:id="rId32"/>
  </p:notesMasterIdLst>
  <p:sldIdLst>
    <p:sldId id="1054" r:id="rId9"/>
    <p:sldId id="1046" r:id="rId10"/>
    <p:sldId id="1029" r:id="rId11"/>
    <p:sldId id="1056" r:id="rId12"/>
    <p:sldId id="1057" r:id="rId13"/>
    <p:sldId id="1058" r:id="rId14"/>
    <p:sldId id="1059" r:id="rId15"/>
    <p:sldId id="15761" r:id="rId16"/>
    <p:sldId id="1060" r:id="rId17"/>
    <p:sldId id="15757" r:id="rId18"/>
    <p:sldId id="1036" r:id="rId19"/>
    <p:sldId id="15751" r:id="rId20"/>
    <p:sldId id="1038" r:id="rId21"/>
    <p:sldId id="15754" r:id="rId22"/>
    <p:sldId id="1035" r:id="rId23"/>
    <p:sldId id="1043" r:id="rId24"/>
    <p:sldId id="15755" r:id="rId25"/>
    <p:sldId id="1037" r:id="rId26"/>
    <p:sldId id="1047" r:id="rId27"/>
    <p:sldId id="1041" r:id="rId28"/>
    <p:sldId id="1045" r:id="rId29"/>
    <p:sldId id="15759" r:id="rId30"/>
    <p:sldId id="1576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F52"/>
    <a:srgbClr val="FFFFFF"/>
    <a:srgbClr val="212F53"/>
    <a:srgbClr val="283892"/>
    <a:srgbClr val="BCD5EC"/>
    <a:srgbClr val="283891"/>
    <a:srgbClr val="293995"/>
    <a:srgbClr val="B5221F"/>
    <a:srgbClr val="87BEE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C3AF3-B7FB-4D0A-BF33-2778CD1903A3}" v="2" dt="2024-08-12T20:19:26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teele" userId="6869bfd3-8651-4773-807d-fe88e5433587" providerId="ADAL" clId="{DF3C3AF3-B7FB-4D0A-BF33-2778CD1903A3}"/>
    <pc:docChg chg="modSld">
      <pc:chgData name="Joe Steele" userId="6869bfd3-8651-4773-807d-fe88e5433587" providerId="ADAL" clId="{DF3C3AF3-B7FB-4D0A-BF33-2778CD1903A3}" dt="2024-08-12T20:35:17.685" v="13" actId="179"/>
      <pc:docMkLst>
        <pc:docMk/>
      </pc:docMkLst>
      <pc:sldChg chg="modSp mod">
        <pc:chgData name="Joe Steele" userId="6869bfd3-8651-4773-807d-fe88e5433587" providerId="ADAL" clId="{DF3C3AF3-B7FB-4D0A-BF33-2778CD1903A3}" dt="2024-08-12T20:19:27.690" v="11" actId="6549"/>
        <pc:sldMkLst>
          <pc:docMk/>
          <pc:sldMk cId="2202566701" sldId="1046"/>
        </pc:sldMkLst>
        <pc:spChg chg="mod">
          <ac:chgData name="Joe Steele" userId="6869bfd3-8651-4773-807d-fe88e5433587" providerId="ADAL" clId="{DF3C3AF3-B7FB-4D0A-BF33-2778CD1903A3}" dt="2024-08-12T20:19:27.690" v="11" actId="6549"/>
          <ac:spMkLst>
            <pc:docMk/>
            <pc:sldMk cId="2202566701" sldId="1046"/>
            <ac:spMk id="3" creationId="{6B38E338-263D-3541-DA5D-2953EE403A3B}"/>
          </ac:spMkLst>
        </pc:spChg>
      </pc:sldChg>
      <pc:sldChg chg="modSp mod">
        <pc:chgData name="Joe Steele" userId="6869bfd3-8651-4773-807d-fe88e5433587" providerId="ADAL" clId="{DF3C3AF3-B7FB-4D0A-BF33-2778CD1903A3}" dt="2024-08-12T20:35:17.685" v="13" actId="179"/>
        <pc:sldMkLst>
          <pc:docMk/>
          <pc:sldMk cId="2355563316" sldId="1057"/>
        </pc:sldMkLst>
        <pc:spChg chg="mod">
          <ac:chgData name="Joe Steele" userId="6869bfd3-8651-4773-807d-fe88e5433587" providerId="ADAL" clId="{DF3C3AF3-B7FB-4D0A-BF33-2778CD1903A3}" dt="2024-08-12T20:35:17.685" v="13" actId="179"/>
          <ac:spMkLst>
            <pc:docMk/>
            <pc:sldMk cId="2355563316" sldId="1057"/>
            <ac:spMk id="3" creationId="{33CCF28B-7855-4CF4-B6C4-5081D8BEBC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B3892-6EF7-4C06-8CC2-626621D9D51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5C55D-18F4-4B9B-B66E-404DCAAD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lift.technology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communications@almmii.org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2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0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5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19E4D9-E20A-81AD-DE48-5B724633B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92AD5-BB00-D82A-5FC7-D0E66DCC0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489" y="4395245"/>
            <a:ext cx="6003911" cy="490037"/>
          </a:xfrm>
          <a:prstGeom prst="rect">
            <a:avLst/>
          </a:prstGeom>
        </p:spPr>
        <p:txBody>
          <a:bodyPr anchor="b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PROJECT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81AC6-0438-6B5B-8FBD-C048649DA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489" y="4977357"/>
            <a:ext cx="6003911" cy="34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Name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6DEAA-8AC9-FAF1-7AB8-4941698C2D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71" y="1969567"/>
            <a:ext cx="3172234" cy="1775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EEAB8-A6FB-1C91-51B0-467F90424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E91A047-748A-F6CB-7820-F7664C537E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5072" y="5391359"/>
            <a:ext cx="6003911" cy="3968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i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DD MMM YY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CB294-EB5B-01DE-36E1-A429E0436A87}"/>
              </a:ext>
            </a:extLst>
          </p:cNvPr>
          <p:cNvSpPr txBox="1"/>
          <p:nvPr userDrawn="1"/>
        </p:nvSpPr>
        <p:spPr>
          <a:xfrm>
            <a:off x="625072" y="6294311"/>
            <a:ext cx="46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is operated by the American Lightweight Materials Manufacturing Innovation Institute (ALMMII), a Detroit-based 501©3 nonprofit</a:t>
            </a:r>
          </a:p>
        </p:txBody>
      </p:sp>
    </p:spTree>
    <p:extLst>
      <p:ext uri="{BB962C8B-B14F-4D97-AF65-F5344CB8AC3E}">
        <p14:creationId xmlns:p14="http://schemas.microsoft.com/office/powerpoint/2010/main" val="50227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5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66F6C-C529-433F-B684-B19F60ABE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439"/>
            <a:ext cx="8918122" cy="649224"/>
          </a:xfrm>
          <a:prstGeom prst="rect">
            <a:avLst/>
          </a:prstGeom>
        </p:spPr>
        <p:txBody>
          <a:bodyPr anchor="t" anchorCtr="0"/>
          <a:lstStyle>
            <a:lvl1pPr>
              <a:defRPr sz="36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0ADE798-A155-4F37-B060-9521A6D624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620" y="1733181"/>
            <a:ext cx="9987580" cy="39818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This is the subhead space</a:t>
            </a:r>
          </a:p>
        </p:txBody>
      </p:sp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FA97A-C7FF-B760-D933-9B80DB741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</p:spTree>
    <p:extLst>
      <p:ext uri="{BB962C8B-B14F-4D97-AF65-F5344CB8AC3E}">
        <p14:creationId xmlns:p14="http://schemas.microsoft.com/office/powerpoint/2010/main" val="271475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C257448F-494F-70EB-8D91-BD88A3A1205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4E02162-CB9F-2C4A-58A3-BEAFC732382A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6AAB1-EA04-1BBB-29E4-51E40887D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5" name="Picture 4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F324C236-B154-C838-E686-67A5D15E3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4F4E59-59F9-1B40-4581-678463CB6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25517"/>
            <a:ext cx="3903134" cy="961273"/>
          </a:xfrm>
          <a:prstGeom prst="rect">
            <a:avLst/>
          </a:prstGeom>
        </p:spPr>
        <p:txBody>
          <a:bodyPr anchor="b"/>
          <a:lstStyle>
            <a:lvl1pPr>
              <a:defRPr sz="60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23623-7555-77A5-B8CB-AA008CA47623}"/>
              </a:ext>
            </a:extLst>
          </p:cNvPr>
          <p:cNvSpPr txBox="1"/>
          <p:nvPr userDrawn="1"/>
        </p:nvSpPr>
        <p:spPr>
          <a:xfrm>
            <a:off x="831850" y="3110653"/>
            <a:ext cx="4972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1400 Rosa Parks Blvd.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Detroit, Michigan 48216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2" name="Picture 11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B86FC3AF-7514-E690-4310-18EDCDF9D0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99A5B-BB3A-8BE1-0EC7-E28BC542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4" name="Picture 6" descr="Image result for linkedin reverse logo">
            <a:extLst>
              <a:ext uri="{FF2B5EF4-FFF2-40B4-BE49-F238E27FC236}">
                <a16:creationId xmlns:a16="http://schemas.microsoft.com/office/drawing/2014/main" id="{9F1252D9-0103-DE06-DB77-5F918A486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46" y="5101695"/>
            <a:ext cx="384403" cy="4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CA0591-869C-0373-9363-7189D0B9855C}"/>
              </a:ext>
            </a:extLst>
          </p:cNvPr>
          <p:cNvSpPr txBox="1"/>
          <p:nvPr userDrawn="1"/>
        </p:nvSpPr>
        <p:spPr>
          <a:xfrm>
            <a:off x="1275449" y="5132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0998E-533D-E033-1663-619F3CFE21DF}"/>
              </a:ext>
            </a:extLst>
          </p:cNvPr>
          <p:cNvSpPr txBox="1"/>
          <p:nvPr userDrawn="1"/>
        </p:nvSpPr>
        <p:spPr>
          <a:xfrm>
            <a:off x="2519194" y="5117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17" name="Picture 1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341C06-EE5A-178E-744E-3717CF6E61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4" y="5149743"/>
            <a:ext cx="267699" cy="273611"/>
          </a:xfrm>
          <a:prstGeom prst="rect">
            <a:avLst/>
          </a:prstGeom>
        </p:spPr>
      </p:pic>
      <p:pic>
        <p:nvPicPr>
          <p:cNvPr id="18" name="Picture 17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3E876D82-0610-156D-54DB-F72FB1CB2A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6" y="5727341"/>
            <a:ext cx="305851" cy="305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C4404-DCB9-5BAE-13E0-3D62DE794028}"/>
              </a:ext>
            </a:extLst>
          </p:cNvPr>
          <p:cNvSpPr txBox="1"/>
          <p:nvPr userDrawn="1"/>
        </p:nvSpPr>
        <p:spPr>
          <a:xfrm>
            <a:off x="1262096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B8660D08-AE7F-AE28-7B12-16BF641A2B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5" y="5727342"/>
            <a:ext cx="321791" cy="321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7BB8C-DE48-3594-EBBB-75164ECDD19C}"/>
              </a:ext>
            </a:extLst>
          </p:cNvPr>
          <p:cNvSpPr txBox="1"/>
          <p:nvPr userDrawn="1"/>
        </p:nvSpPr>
        <p:spPr>
          <a:xfrm>
            <a:off x="3527975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</p:spTree>
    <p:extLst>
      <p:ext uri="{BB962C8B-B14F-4D97-AF65-F5344CB8AC3E}">
        <p14:creationId xmlns:p14="http://schemas.microsoft.com/office/powerpoint/2010/main" val="1209151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1F887333-5D5D-7296-F235-D95A09CACB06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EBA144-ADA2-0CE6-2BE3-24C713A0AC2F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lanet with lights and a large hurricane&#10;&#10;Description automatically generated with medium confidence">
            <a:extLst>
              <a:ext uri="{FF2B5EF4-FFF2-40B4-BE49-F238E27FC236}">
                <a16:creationId xmlns:a16="http://schemas.microsoft.com/office/drawing/2014/main" id="{C3BD272D-AA37-44CF-1FDB-10943B277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D218CF7-DF14-06B0-A6C5-64369D40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  <p:pic>
        <p:nvPicPr>
          <p:cNvPr id="24" name="Picture 23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E3193D3F-8DD4-C460-F651-6190E0C19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369FAEBE-7765-A270-A74D-34939BBF47EC}"/>
              </a:ext>
            </a:extLst>
          </p:cNvPr>
          <p:cNvSpPr txBox="1"/>
          <p:nvPr userDrawn="1"/>
        </p:nvSpPr>
        <p:spPr>
          <a:xfrm>
            <a:off x="612648" y="6547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37966719-47E7-BAF1-858F-DA80E612DAEC}"/>
              </a:ext>
            </a:extLst>
          </p:cNvPr>
          <p:cNvSpPr txBox="1">
            <a:spLocks/>
          </p:cNvSpPr>
          <p:nvPr userDrawn="1"/>
        </p:nvSpPr>
        <p:spPr>
          <a:xfrm>
            <a:off x="9198864" y="6501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74D976-7ACD-14AF-2940-626C0EF4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80AEB3-C3EA-05A2-8E0B-4F5FA20C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30392"/>
            <a:ext cx="10576559" cy="4608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9E89F-8BCA-EA28-DDCA-AD5A04D7D3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1086928"/>
            <a:ext cx="7292023" cy="35368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/>
              <a:t>This is the subhead text</a:t>
            </a:r>
          </a:p>
        </p:txBody>
      </p:sp>
    </p:spTree>
    <p:extLst>
      <p:ext uri="{BB962C8B-B14F-4D97-AF65-F5344CB8AC3E}">
        <p14:creationId xmlns:p14="http://schemas.microsoft.com/office/powerpoint/2010/main" val="3666638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137C-C640-7F7E-4F03-1D442422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AB30-1899-5C95-4ADD-E9A23F77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D668-C5E1-BF63-4056-5ECEC92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4554-7C79-822D-082B-B09C9C1C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7D64-CE8C-BC00-B6C0-ADDC2243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2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65F5-0E28-4BA1-5EFB-7B99CAC3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2408-C4D7-3367-34DA-60654A0F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6BD3-3F31-BAF7-D6A9-2C136EB8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5DA3-8659-23BB-3BE0-0138C76E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6685-D912-3125-7796-B0B21A8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1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955C-0904-C254-E28C-6CDD988B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EC79-4FE9-65A6-ACBD-CC43347A2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84C90-F10F-80BD-2D10-847BD5D8A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2971F-255D-5CE8-6125-89F06760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355CD-A2A6-3924-742F-8E5C8B4C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7F32C-75F0-B27D-1A5C-6289C911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3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630C-278E-F1AF-533E-B40F7C3C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40"/>
            <a:ext cx="10515600" cy="365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49D7-0941-9ED0-3C16-9BEF5E8A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CB92-03B2-54CE-3BBC-3C655D109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13710-F674-6ACA-C2F4-CD75763B6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844A0-6EB4-F595-AB23-796E2F06E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8DC78-4408-89D1-D193-F88CC433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A2574-E2B7-7952-8D31-12F2D8E4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E2B55-5FD8-2325-D2A5-11F6CE21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F284-F444-4B5D-49CA-20DB33C2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3B96E-7A31-8A53-B083-77DE854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1EAD7-AE17-0C8D-4112-198B51E4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01248-4778-4959-A58F-F72497FA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6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EBE02-9B04-9CF0-2860-C24CC641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499C1-0F23-22BE-5A20-EE19DFE1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ED825-7381-A19C-1D09-70BFB54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515C-638C-7849-1C37-00B1AA58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F864-CB77-1E01-24EE-56F34EAD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A294E-97B8-98BD-9EB1-94FF0501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13E20-5776-340D-5F47-76071471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D5FAC-C2BB-88A8-67AA-D623157D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8FB01-21AC-7B37-352F-27082B46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1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F782-A4AF-63B5-6E7B-6FDC28C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948C-13CB-5922-A5EC-26A3C906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DB5CF-7EE5-44BA-CCE8-6B0BBA23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34E23-3A54-2CE9-3D89-A5BE43D9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10A5-FBA7-E42C-A0BF-319CD560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2335-D4AF-5A0F-2B33-60AC906E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F6E4-D2C6-1D34-7873-CB4E00B2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68A9A-3404-2DBA-3268-6EFAF4942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90C8-ACEA-EF3F-8595-3A4F0277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1C5D-133B-46B7-80D1-D08EE87A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E014-BAFD-1278-F022-C539A154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61D3D-ECA1-8700-F09F-D7D07D727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6C650-17BB-1B1B-CC8C-9B339329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F487-6DFE-A12A-C8B1-37C8BACD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362C-E791-FADB-0416-215EB37A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D8D4-5DC7-E5E7-B9FB-8EB1316F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9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619-8AA0-AAFD-4E4D-249F707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73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Ecosystem Accelerator Program 2023</a:t>
            </a:r>
          </a:p>
        </p:txBody>
      </p:sp>
    </p:spTree>
    <p:extLst>
      <p:ext uri="{BB962C8B-B14F-4D97-AF65-F5344CB8AC3E}">
        <p14:creationId xmlns:p14="http://schemas.microsoft.com/office/powerpoint/2010/main" val="37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14907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Ecosystem Accelerator Program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9EB5-2B18-43DD-9F7E-91EA628D2CA6}"/>
              </a:ext>
            </a:extLst>
          </p:cNvPr>
          <p:cNvSpPr txBox="1"/>
          <p:nvPr userDrawn="1"/>
        </p:nvSpPr>
        <p:spPr>
          <a:xfrm>
            <a:off x="8668964" y="110678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Project #: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E39A7-CAE0-4EF8-B558-48339EAE216C}"/>
              </a:ext>
            </a:extLst>
          </p:cNvPr>
          <p:cNvSpPr txBox="1"/>
          <p:nvPr userDrawn="1"/>
        </p:nvSpPr>
        <p:spPr>
          <a:xfrm>
            <a:off x="10060189" y="110679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F8D8A-FC77-4A24-B779-876235AEAB03}"/>
              </a:ext>
            </a:extLst>
          </p:cNvPr>
          <p:cNvSpPr txBox="1"/>
          <p:nvPr userDrawn="1"/>
        </p:nvSpPr>
        <p:spPr>
          <a:xfrm>
            <a:off x="-176332" y="107630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Proposal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FA1A-2093-4988-8BA1-34DC66691869}"/>
              </a:ext>
            </a:extLst>
          </p:cNvPr>
          <p:cNvSpPr txBox="1"/>
          <p:nvPr userDrawn="1"/>
        </p:nvSpPr>
        <p:spPr>
          <a:xfrm>
            <a:off x="1214893" y="107631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</p:spTree>
    <p:extLst>
      <p:ext uri="{BB962C8B-B14F-4D97-AF65-F5344CB8AC3E}">
        <p14:creationId xmlns:p14="http://schemas.microsoft.com/office/powerpoint/2010/main" val="41322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A2F2C-0BB3-E51E-FD08-FDD7BB73C39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13662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F53B-15BF-E256-3C70-B400F1D3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583011"/>
            <a:ext cx="10576559" cy="465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electric blue, blue, star, majorelle blue&#10;&#10;Description automatically generated">
            <a:extLst>
              <a:ext uri="{FF2B5EF4-FFF2-40B4-BE49-F238E27FC236}">
                <a16:creationId xmlns:a16="http://schemas.microsoft.com/office/drawing/2014/main" id="{79B748F4-EFB4-071D-9CAA-E1E3C5CDC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9268"/>
            <a:ext cx="12192000" cy="348732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B10B4413-649C-7D1C-43E3-70F9B5FF5FE9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A030FAD-E8E3-07D0-C773-CE146C5AE213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D6C8C-8D4E-D238-874D-5CE96398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8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us06web.zoom.us/webinar/register/WN_hqixyhnsQ8qvufD73tTG3Q" TargetMode="External"/><Relationship Id="rId4" Type="http://schemas.openxmlformats.org/officeDocument/2006/relationships/hyperlink" Target="https://us06web.zoom.us/webinar/register/WN_AQ151LLPT4-DqtrrVHsI0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lift.technology/faciliti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5B35E-B7CE-44CF-BD77-25D0EF17A3F3}"/>
              </a:ext>
            </a:extLst>
          </p:cNvPr>
          <p:cNvSpPr txBox="1"/>
          <p:nvPr/>
        </p:nvSpPr>
        <p:spPr>
          <a:xfrm>
            <a:off x="10144125" y="62484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Rev. 1</a:t>
            </a:r>
          </a:p>
          <a:p>
            <a:r>
              <a:rPr lang="en-US" sz="1400" i="1">
                <a:solidFill>
                  <a:schemeClr val="bg1"/>
                </a:solidFill>
              </a:rPr>
              <a:t>DEV 6/23/2023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928D9-03AC-ECC5-57C0-31EAD4FE6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LIFT Ecosystem Accelerator Program (LEAP 2024)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08334F-B394-92B1-523F-F64439DD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>
                <a:solidFill>
                  <a:schemeClr val="bg1"/>
                </a:solidFill>
              </a:rPr>
              <a:t>Project Call</a:t>
            </a:r>
            <a:endParaRPr lang="en-US" sz="2400">
              <a:solidFill>
                <a:schemeClr val="bg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9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2"/>
            <a:ext cx="11676076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attached forms to submit your project</a:t>
            </a:r>
          </a:p>
          <a:p>
            <a:pPr marL="342900" indent="-342900">
              <a:buBlip>
                <a:blip r:embed="rId2"/>
              </a:buBlip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proposed budget ( Maximum $250,000 from LIFT ) and timeline ( 6 months )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 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 will be evaluated on: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 Merit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lvl="1" indent="-342900">
              <a:buBlip>
                <a:blip r:embed="rId2"/>
              </a:buBlip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TRL and MRL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Timing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lvl="1" indent="-342900">
              <a:buBlip>
                <a:blip r:embed="rId2"/>
              </a:buBlip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Request 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 Engagement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 use of LIFT’s  High-Bay Equipment.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Share Commitment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completed forms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https://lift.technology/project-calls/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8E68C-A292-0D00-DDB9-88AB19D04524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73632-EF08-4114-C5F2-583D41A5537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53E3A-AE64-A6B3-D46B-1F6D3FBB82B7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2FB45-3732-7F47-410E-E26861D07A9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96B43-37C5-3C09-1187-A4533623375A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4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887960" y="2217611"/>
            <a:ext cx="420803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AB130-DE63-4FA4-8A69-A9328B63B6D2}"/>
              </a:ext>
            </a:extLst>
          </p:cNvPr>
          <p:cNvSpPr txBox="1"/>
          <p:nvPr/>
        </p:nvSpPr>
        <p:spPr>
          <a:xfrm>
            <a:off x="10016893" y="2213944"/>
            <a:ext cx="173048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304E2-A246-48A0-9C6C-869B1F42EB6E}"/>
              </a:ext>
            </a:extLst>
          </p:cNvPr>
          <p:cNvSpPr txBox="1"/>
          <p:nvPr/>
        </p:nvSpPr>
        <p:spPr>
          <a:xfrm>
            <a:off x="9879876" y="1810762"/>
            <a:ext cx="20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2761697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2748236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21690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3751484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375148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213149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4936162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4922109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4931477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4931477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491249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491250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92762-5DD5-B70A-9700-865E8AB016AB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9C909-72F8-2E81-6F64-CFE7F4BA964F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149AB-1918-BA58-ADFC-644583464854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03F07-B309-72D6-36E8-D6E5D86675BA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CBC742-A22C-0BED-1BD7-99FF0EBBA295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all partners that will participate including Suppliers and Academic Institutes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Principle Investigator (only one PI allowed)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responsibility for each partner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principle contact for each 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292891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87837" y="5904356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7236588" y="5904356"/>
            <a:ext cx="4846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AFF86-D466-45D2-8D08-89486DBD32E2}"/>
              </a:ext>
            </a:extLst>
          </p:cNvPr>
          <p:cNvSpPr/>
          <p:nvPr/>
        </p:nvSpPr>
        <p:spPr>
          <a:xfrm>
            <a:off x="7236588" y="4910178"/>
            <a:ext cx="48463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 &amp; Executive Director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Nigel Francis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87B3D-7E4E-4EEB-94FB-B3E7FD6CC51C}"/>
              </a:ext>
            </a:extLst>
          </p:cNvPr>
          <p:cNvSpPr/>
          <p:nvPr/>
        </p:nvSpPr>
        <p:spPr>
          <a:xfrm>
            <a:off x="87836" y="4915030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Noel Mack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D5D21-A917-4E07-A73A-F00DD326262E}"/>
              </a:ext>
            </a:extLst>
          </p:cNvPr>
          <p:cNvCxnSpPr>
            <a:cxnSpLocks/>
          </p:cNvCxnSpPr>
          <p:nvPr/>
        </p:nvCxnSpPr>
        <p:spPr>
          <a:xfrm>
            <a:off x="3663940" y="5897261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9B1D7-AA02-45CE-87EF-4505C96D4E41}"/>
              </a:ext>
            </a:extLst>
          </p:cNvPr>
          <p:cNvSpPr/>
          <p:nvPr/>
        </p:nvSpPr>
        <p:spPr>
          <a:xfrm>
            <a:off x="3663939" y="4907935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CFO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Victor Claudio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A903D-1FFE-BCD9-6B78-1B17CDFD7AD7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ED8C8-7DB7-E7C6-6797-69FE583CCBB0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D17AE-8E4A-988F-3DCD-CA18AE19FE2F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5F239-FDEE-68FD-9035-BAA37363270D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1DC92-4C9B-6E21-134E-C2B14A35AB10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975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overview of the proposed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0EB3F-291B-72F4-2542-735C686C2359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CB2C9-D8E4-6209-CA65-87B24C663728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91150-73D9-9B2C-B37D-993C7F9A53CB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CAC9E-0135-5233-26D8-87DE6B71A14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762F3-79E1-2020-742F-898D96B11B56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6178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15470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Workshare and Funding breakdown of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613D6-7BC3-4E72-B8CE-718F7C34A17B}"/>
              </a:ext>
            </a:extLst>
          </p:cNvPr>
          <p:cNvSpPr txBox="1"/>
          <p:nvPr/>
        </p:nvSpPr>
        <p:spPr>
          <a:xfrm>
            <a:off x="257962" y="5370153"/>
            <a:ext cx="116760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Total Project Value:			(TPV $)                                             Estimated Total Cost Share:				(CS $)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3D925A-121C-4989-AF92-3371207B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12128"/>
              </p:ext>
            </p:extLst>
          </p:nvPr>
        </p:nvGraphicFramePr>
        <p:xfrm>
          <a:off x="650768" y="1550099"/>
          <a:ext cx="668290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1">
                  <a:extLst>
                    <a:ext uri="{9D8B030D-6E8A-4147-A177-3AD203B41FA5}">
                      <a16:colId xmlns:a16="http://schemas.microsoft.com/office/drawing/2014/main" val="1181151401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41412691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103282586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3647773578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705268331"/>
                    </a:ext>
                  </a:extLst>
                </a:gridCol>
              </a:tblGrid>
              <a:tr h="173828">
                <a:tc>
                  <a:txBody>
                    <a:bodyPr/>
                    <a:lstStyle/>
                    <a:p>
                      <a:r>
                        <a:rPr lang="en-US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%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$’s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335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A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79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9335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798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0087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LIFT High-Bay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1138"/>
                  </a:ext>
                </a:extLst>
              </a:tr>
              <a:tr h="173828">
                <a:tc gridSpan="2">
                  <a:txBody>
                    <a:bodyPr/>
                    <a:lstStyle/>
                    <a:p>
                      <a:pPr algn="r"/>
                      <a:r>
                        <a:rPr lang="en-US"/>
                        <a:t>Total Project Value (TPV 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B7FDF-2E32-4F91-9857-50D79B80901B}"/>
              </a:ext>
            </a:extLst>
          </p:cNvPr>
          <p:cNvGraphicFramePr>
            <a:graphicFrameLocks noGrp="1"/>
          </p:cNvGraphicFramePr>
          <p:nvPr/>
        </p:nvGraphicFramePr>
        <p:xfrm>
          <a:off x="7635711" y="3561779"/>
          <a:ext cx="4122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48">
                  <a:extLst>
                    <a:ext uri="{9D8B030D-6E8A-4147-A177-3AD203B41FA5}">
                      <a16:colId xmlns:a16="http://schemas.microsoft.com/office/drawing/2014/main" val="1871000343"/>
                    </a:ext>
                  </a:extLst>
                </a:gridCol>
                <a:gridCol w="1306232">
                  <a:extLst>
                    <a:ext uri="{9D8B030D-6E8A-4147-A177-3AD203B41FA5}">
                      <a16:colId xmlns:a16="http://schemas.microsoft.com/office/drawing/2014/main" val="266773762"/>
                    </a:ext>
                  </a:extLst>
                </a:gridCol>
              </a:tblGrid>
              <a:tr h="186881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Project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2156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LEAP Project Funding from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0124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Member Cost Share (CS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8621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Total Project Value (TPV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52295"/>
                  </a:ext>
                </a:extLst>
              </a:tr>
            </a:tbl>
          </a:graphicData>
        </a:graphic>
      </p:graphicFrame>
      <p:sp>
        <p:nvSpPr>
          <p:cNvPr id="4" name="Arrow: Left-Up 3">
            <a:extLst>
              <a:ext uri="{FF2B5EF4-FFF2-40B4-BE49-F238E27FC236}">
                <a16:creationId xmlns:a16="http://schemas.microsoft.com/office/drawing/2014/main" id="{D8FC3F00-0451-4A68-8ECB-25EB24992D08}"/>
              </a:ext>
            </a:extLst>
          </p:cNvPr>
          <p:cNvSpPr/>
          <p:nvPr/>
        </p:nvSpPr>
        <p:spPr>
          <a:xfrm rot="5400000">
            <a:off x="6257838" y="3644373"/>
            <a:ext cx="572653" cy="1975701"/>
          </a:xfrm>
          <a:prstGeom prst="leftUpArrow">
            <a:avLst>
              <a:gd name="adj1" fmla="val 10188"/>
              <a:gd name="adj2" fmla="val 89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98DD7-3AF5-5E46-F5D1-D0E375DEF039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EEBF8-A311-C97A-AEDC-A60873E8486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AE778-D7A3-220C-5710-B16E83D1E3FB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B3B98-51A5-E84F-8F46-09D6F439D8BF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AB9B9-3601-40EA-071E-C5276A52E4FB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3273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Identification of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background that identifies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4D865-2030-4AC0-B26F-E4761D806026}"/>
              </a:ext>
            </a:extLst>
          </p:cNvPr>
          <p:cNvSpPr/>
          <p:nvPr/>
        </p:nvSpPr>
        <p:spPr>
          <a:xfrm>
            <a:off x="0" y="3316049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Deliverables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0D13-9564-492D-A6CA-8B64F0483FC0}"/>
              </a:ext>
            </a:extLst>
          </p:cNvPr>
          <p:cNvSpPr txBox="1"/>
          <p:nvPr/>
        </p:nvSpPr>
        <p:spPr>
          <a:xfrm>
            <a:off x="257962" y="3822568"/>
            <a:ext cx="1167607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measures or other indicators that will be used to: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 the success of the deliverables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ways to improve performance at a later date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EEF25-EFA2-8563-0D9D-72F1DBEEE23F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CB208-5108-6311-41EA-877D51C6C92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51511-AE74-D5C7-384C-1CB1B6F63465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BB363-67F9-2A67-8635-06C2A6045DF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D4F5-1733-77D6-D528-8C79C28B90A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2320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Work Justification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proposed work benefit a single company or will it offer improved techniques or technology to American companies? Explain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patentable IP anticipated? Will background IP be disclosed to LIFT during the project?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gives the proposed work novel attributes?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as appropriate: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previous experimental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Theoretical modeling of experimental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Implications of work completed to date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 of critical needs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95499D9-BED4-4613-9FA1-3510ED4F9A63}"/>
              </a:ext>
            </a:extLst>
          </p:cNvPr>
          <p:cNvSpPr/>
          <p:nvPr/>
        </p:nvSpPr>
        <p:spPr>
          <a:xfrm>
            <a:off x="6794438" y="4061069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FD64F-0FFD-4166-A99E-DF631C6959FF}"/>
              </a:ext>
            </a:extLst>
          </p:cNvPr>
          <p:cNvSpPr txBox="1"/>
          <p:nvPr/>
        </p:nvSpPr>
        <p:spPr>
          <a:xfrm>
            <a:off x="8036456" y="4685061"/>
            <a:ext cx="254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additional citations, photos and/or pages as needed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DA7647-9660-4720-B0F8-16D10D613B03}"/>
              </a:ext>
            </a:extLst>
          </p:cNvPr>
          <p:cNvSpPr/>
          <p:nvPr/>
        </p:nvSpPr>
        <p:spPr>
          <a:xfrm>
            <a:off x="6794438" y="5528091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8A636-2557-4220-A468-6D2138036C0D}"/>
              </a:ext>
            </a:extLst>
          </p:cNvPr>
          <p:cNvSpPr/>
          <p:nvPr/>
        </p:nvSpPr>
        <p:spPr>
          <a:xfrm>
            <a:off x="7470843" y="4379161"/>
            <a:ext cx="302003" cy="1315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4E2AB-AF85-D7E2-5650-8CBD9B819C66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B283E-CFBF-92B6-C07A-CC1A6886A60A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74FA-6B2A-A4C1-E255-079E2C96BB3F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8668B-09C8-96F3-1630-49F7C39CDE92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0AA6F-909F-5481-A62A-08DD57B1F39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6260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and Future Technical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Blip>
                <a:blip r:embed="rId2"/>
              </a:buBlip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current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TRL and MRL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 (See Appendix 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and explain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TRL and MRL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conclusion of project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8528E-6966-107C-A50C-3B87A4646656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E66E5-4B40-F556-8962-F0F6DE5E574D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E7997-08A6-A59C-280D-8206882F7517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7F6E9-3717-5BCC-665D-BA840C6C539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555D0-D594-3FBA-1584-9C1E7F458B86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1543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what will be within the team’s working boundaries and what the team will not be working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1C2ED-794D-D42B-EBA2-0AE8A30C92DA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FC3B2-9F16-F9A8-EAA7-FE8E550972CE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AEE4D-4C01-FE61-497A-966B305F22A0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BA4E5-DE0A-2E6B-BED0-70D690F06E3C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35849-094A-489E-58B7-C21BEFCE728A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the proposed solution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specific tasks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Graphs, photos, examples,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1C3BB-BC14-F228-5DC6-DFB07EC57462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62DFE-992F-9FAD-F336-0040CE1C7F48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9A0E-58E1-230C-C413-1939918C4429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52271-C959-C9AE-BDDC-548ED225719E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9ADD0-62D4-ED28-D6D5-004B04E7D612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7481-343B-BA27-E3EF-63FB01FD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E338-263D-3541-DA5D-2953EE40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attached forms to submit your project:</a:t>
            </a:r>
          </a:p>
          <a:p>
            <a:r>
              <a:rPr lang="en-US" sz="1800" dirty="0"/>
              <a:t>Include proposed budget (Maximum $250,000 from LIFT) and timeline (6 months)  </a:t>
            </a:r>
          </a:p>
          <a:p>
            <a:r>
              <a:rPr lang="en-US" dirty="0"/>
              <a:t>Projects will be evaluated on: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Technological Merit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Technology MRL level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Program Timing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Funding Requirement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LIFT Member Engagement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Planned use of LIFT’s  High-Bay Equipment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Cost Share Commitment</a:t>
            </a:r>
          </a:p>
          <a:p>
            <a:r>
              <a:rPr lang="en-US" dirty="0"/>
              <a:t>Submit completed forms to </a:t>
            </a:r>
            <a:r>
              <a:rPr lang="en-US" dirty="0">
                <a:hlinkClick r:id="rId3"/>
              </a:rPr>
              <a:t>https://lift.technology/project-calls/</a:t>
            </a:r>
            <a:endParaRPr lang="en-US" dirty="0"/>
          </a:p>
          <a:p>
            <a:r>
              <a:rPr lang="en-US" b="1" dirty="0"/>
              <a:t>Click to register for LIFT’s Q&amp;A Sessions: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>
                <a:hlinkClick r:id="rId4"/>
              </a:rPr>
              <a:t>August 22, 2024: 1:00 p.m. – 2:00 p.m. ET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>
                <a:hlinkClick r:id="rId5"/>
              </a:rPr>
              <a:t>August 29, 2024: 1:00 p.m. – 2:00 p.m. ET</a:t>
            </a:r>
            <a:endParaRPr lang="en-US" sz="1600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Gantt chart showing tasks &amp; dependencies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C5D7-3F16-413C-AEA6-78EF48B570B1}"/>
              </a:ext>
            </a:extLst>
          </p:cNvPr>
          <p:cNvSpPr txBox="1"/>
          <p:nvPr/>
        </p:nvSpPr>
        <p:spPr>
          <a:xfrm>
            <a:off x="1328165" y="1713746"/>
            <a:ext cx="127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 TimeLine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D4B0B-CA6E-4AFC-926A-DA6BA29EBED1}"/>
              </a:ext>
            </a:extLst>
          </p:cNvPr>
          <p:cNvSpPr/>
          <p:nvPr/>
        </p:nvSpPr>
        <p:spPr>
          <a:xfrm>
            <a:off x="2866362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961D-818A-4D20-BBE1-294B4F510895}"/>
              </a:ext>
            </a:extLst>
          </p:cNvPr>
          <p:cNvSpPr txBox="1"/>
          <p:nvPr/>
        </p:nvSpPr>
        <p:spPr>
          <a:xfrm>
            <a:off x="2711518" y="1920282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D1C44-7555-460D-9C97-381720D4249C}"/>
              </a:ext>
            </a:extLst>
          </p:cNvPr>
          <p:cNvSpPr/>
          <p:nvPr/>
        </p:nvSpPr>
        <p:spPr>
          <a:xfrm>
            <a:off x="4284354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D3DE4-2C38-4246-B183-9D621BCFF52C}"/>
              </a:ext>
            </a:extLst>
          </p:cNvPr>
          <p:cNvSpPr txBox="1"/>
          <p:nvPr/>
        </p:nvSpPr>
        <p:spPr>
          <a:xfrm>
            <a:off x="4284354" y="192215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Simulation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BB2DA-289D-41CB-B4B1-7F0E529E43D6}"/>
              </a:ext>
            </a:extLst>
          </p:cNvPr>
          <p:cNvSpPr/>
          <p:nvPr/>
        </p:nvSpPr>
        <p:spPr>
          <a:xfrm>
            <a:off x="5702346" y="1737402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A13683-D3E4-4F89-AB83-1026D3A93105}"/>
              </a:ext>
            </a:extLst>
          </p:cNvPr>
          <p:cNvSpPr/>
          <p:nvPr/>
        </p:nvSpPr>
        <p:spPr>
          <a:xfrm>
            <a:off x="7120336" y="1756866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7F2B-1037-4E62-9DE5-6BD6E0EB39F7}"/>
              </a:ext>
            </a:extLst>
          </p:cNvPr>
          <p:cNvSpPr/>
          <p:nvPr/>
        </p:nvSpPr>
        <p:spPr>
          <a:xfrm>
            <a:off x="8538326" y="1754684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BF3F9-AE38-47A7-88C0-9BF6C4BC3F86}"/>
              </a:ext>
            </a:extLst>
          </p:cNvPr>
          <p:cNvSpPr/>
          <p:nvPr/>
        </p:nvSpPr>
        <p:spPr>
          <a:xfrm>
            <a:off x="9956316" y="1744071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28EB3-5AA5-4655-9A3C-3C04F0849525}"/>
              </a:ext>
            </a:extLst>
          </p:cNvPr>
          <p:cNvSpPr txBox="1"/>
          <p:nvPr/>
        </p:nvSpPr>
        <p:spPr>
          <a:xfrm>
            <a:off x="5475820" y="1902014"/>
            <a:ext cx="124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Design Proto Tools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7C376-6A52-4143-9F81-F9818BD2E41E}"/>
              </a:ext>
            </a:extLst>
          </p:cNvPr>
          <p:cNvSpPr txBox="1"/>
          <p:nvPr/>
        </p:nvSpPr>
        <p:spPr>
          <a:xfrm>
            <a:off x="6985096" y="191521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Proto Tools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4B5C0-3E8F-4DC1-9099-934E62F0A35A}"/>
              </a:ext>
            </a:extLst>
          </p:cNvPr>
          <p:cNvSpPr txBox="1"/>
          <p:nvPr/>
        </p:nvSpPr>
        <p:spPr>
          <a:xfrm>
            <a:off x="8486461" y="192028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Assembly/Try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D8A15-7AAF-4EAD-A586-5C4437354450}"/>
              </a:ext>
            </a:extLst>
          </p:cNvPr>
          <p:cNvSpPr txBox="1"/>
          <p:nvPr/>
        </p:nvSpPr>
        <p:spPr>
          <a:xfrm>
            <a:off x="9811166" y="190538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/Validation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0FAC8-2BC8-E467-6B12-162695BDA790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2F347-D6C6-0747-8D6F-4DB415219C7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F19CE-598D-BF4C-7B9E-FCFB4CAA4246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A4871-6C0F-163A-CDFB-105397EEDD1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C51F8-FF19-9994-0E1D-CDA5A24E1715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Work at LIFT and Anticipated Environmental Impact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project work planned at LIFT: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potential adverse environmental impacts from the completion of this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hazardous chemicals or other materials.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SDS sheets for proposed chemicals and materials brought into LIFT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emissions of toxic substances due to the operation of a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are no adverse impacts show this page as “N/A”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8AACA-1897-6555-9E5A-6E5A2C4E9DA0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E0D68-3870-28BE-A205-BE2F40C9D4C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1C19E-4180-43C1-9744-BF9641698E62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12DB5-754F-B765-B725-1258CC0DEE19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7D476-8F0F-6706-0552-0F7A67536A7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Ecosystem Accelerator Program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F3074-E62B-A94D-606D-510802F4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069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2A389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BC4A0-9449-4707-91CB-E0977AD7F218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A83EB-FFD3-4C23-86A4-455E876BA335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63BA-715E-446D-BE8E-885D071D5211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EDE3B-E5C6-45A1-9E83-F0D35BC96C0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</p:spTree>
    <p:extLst>
      <p:ext uri="{BB962C8B-B14F-4D97-AF65-F5344CB8AC3E}">
        <p14:creationId xmlns:p14="http://schemas.microsoft.com/office/powerpoint/2010/main" val="142520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D37E-936B-B872-BD2E-E3280988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630392"/>
            <a:ext cx="4171142" cy="4608482"/>
          </a:xfrm>
        </p:spPr>
        <p:txBody>
          <a:bodyPr>
            <a:noAutofit/>
          </a:bodyPr>
          <a:lstStyle/>
          <a:p>
            <a:r>
              <a:rPr lang="en-US" dirty="0"/>
              <a:t>Open to all LIFT members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Awardee must be a LIFT Silver Member or higher tier  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All project consortium members must be a LIFT member in good standing for award 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Non-members may submit proposals but must join membership to minimum Silver tier upon selection</a:t>
            </a:r>
            <a:endParaRPr lang="en-US" dirty="0"/>
          </a:p>
          <a:p>
            <a:r>
              <a:rPr lang="en-US" dirty="0"/>
              <a:t>Subject(s) must be aligned with the LIFT Technology Pillars</a:t>
            </a:r>
          </a:p>
          <a:p>
            <a:r>
              <a:rPr lang="en-US" dirty="0"/>
              <a:t>Subject(s) defined by six (6) topics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2B0EB-FB40-232C-C1D6-50CB75DFC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0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Project Summary</a:t>
            </a:r>
            <a:endParaRPr kumimoji="0" lang="en-US" sz="20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C9ACCA-0D8E-3FA1-55B3-3A8A809F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3" y="1482523"/>
            <a:ext cx="7472217" cy="40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1E37-98FF-6D77-2EDF-D4DFFE87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8470"/>
            <a:r>
              <a:rPr lang="en-US"/>
              <a:t>LIFT </a:t>
            </a:r>
            <a:r>
              <a:rPr lang="en-US" err="1"/>
              <a:t>Highbay</a:t>
            </a:r>
            <a:r>
              <a:rPr lang="en-US"/>
              <a:t> Support</a:t>
            </a:r>
            <a:r>
              <a:rPr lang="en-US" dirty="0"/>
              <a:t> </a:t>
            </a:r>
            <a:r>
              <a:rPr lang="en-US"/>
              <a:t>Quote</a:t>
            </a:r>
            <a:r>
              <a:rPr lang="en-US" dirty="0"/>
              <a:t> Deadline: September 11, 2024</a:t>
            </a:r>
          </a:p>
          <a:p>
            <a:pPr marL="458470"/>
            <a:r>
              <a:rPr lang="en-US" dirty="0"/>
              <a:t>Proposal Deadline: October 11, 2024</a:t>
            </a:r>
            <a:endParaRPr lang="en-US">
              <a:cs typeface="Calibri"/>
            </a:endParaRPr>
          </a:p>
          <a:p>
            <a:pPr marL="458470"/>
            <a:r>
              <a:rPr lang="en-US" dirty="0"/>
              <a:t>Initial Project Selection: November 2024</a:t>
            </a:r>
            <a:endParaRPr lang="en-US">
              <a:cs typeface="Calibri"/>
            </a:endParaRPr>
          </a:p>
          <a:p>
            <a:pPr marL="458470"/>
            <a:r>
              <a:rPr lang="en-US" dirty="0"/>
              <a:t>Subawards contracting starts: November 2024</a:t>
            </a:r>
            <a:endParaRPr lang="en-US">
              <a:cs typeface="Calibri"/>
            </a:endParaRPr>
          </a:p>
          <a:p>
            <a:pPr marL="458470"/>
            <a:r>
              <a:rPr lang="en-US" dirty="0"/>
              <a:t>Projects must be completed by July 25, 2025</a:t>
            </a:r>
            <a:endParaRPr lang="en-US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Max six (6) month project duration</a:t>
            </a:r>
            <a:r>
              <a:rPr lang="en-US" sz="1600"/>
              <a:t> </a:t>
            </a:r>
            <a:endParaRPr lang="en-US" sz="160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Final report due August 25, 2025</a:t>
            </a:r>
            <a:endParaRPr lang="en-US" dirty="0"/>
          </a:p>
          <a:p>
            <a:pPr marL="458470"/>
            <a:r>
              <a:rPr lang="en-US" dirty="0"/>
              <a:t>Debrief to non-awardees: January 2025</a:t>
            </a:r>
            <a:endParaRPr lang="en-US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Including discussion regarding further developing project ideas into “white papers” for submission in future proposals</a:t>
            </a:r>
            <a:endParaRPr lang="en-US" sz="160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95263-90F0-AC8D-0C5F-809687E01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090462"/>
            <a:ext cx="7292023" cy="35368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Project Timing</a:t>
            </a:r>
          </a:p>
        </p:txBody>
      </p:sp>
    </p:spTree>
    <p:extLst>
      <p:ext uri="{BB962C8B-B14F-4D97-AF65-F5344CB8AC3E}">
        <p14:creationId xmlns:p14="http://schemas.microsoft.com/office/powerpoint/2010/main" val="107770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9479-D2B9-762C-C0A1-DCF8DD7E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Max $250,000 LIFT contribution per project</a:t>
            </a:r>
            <a:endParaRPr lang="en-US" sz="1600" dirty="0">
              <a:cs typeface="Calibri"/>
            </a:endParaRPr>
          </a:p>
          <a:p>
            <a:pPr marL="1376363" lvl="1" indent="-231775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Minimum industry cost-share 25% of LIFT contribution to project</a:t>
            </a:r>
            <a:endParaRPr lang="en-US" sz="1600" dirty="0">
              <a:cs typeface="Calibri"/>
            </a:endParaRPr>
          </a:p>
          <a:p>
            <a:pPr marL="137287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i.e., If Total Project Value (TPV) = $333.3K, LIFT contribution of $250K with the minimum cost share of $83.3K</a:t>
            </a:r>
            <a:endParaRPr lang="en-US" sz="16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When multiple SILVER or higher tier members submit a joint proposal, the LIFT maximum contribution (of $250K per SILVER or higher member) will be combined.</a:t>
            </a:r>
          </a:p>
          <a:p>
            <a:pPr marL="137287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i.e., If say three (3) SILVER or higher tier members submit a consortium proposal, the LIFT maximum will be considered $750K, with the associated minimum cost share of $250K</a:t>
            </a:r>
            <a:endParaRPr lang="en-US" dirty="0"/>
          </a:p>
          <a:p>
            <a:pPr marL="400050"/>
            <a:r>
              <a:rPr lang="en-US" dirty="0"/>
              <a:t>Cost-share (recommended at 1:1) is recommended and strongly considered in project selection</a:t>
            </a:r>
            <a:endParaRPr lang="en-US" dirty="0">
              <a:cs typeface="Calibri"/>
            </a:endParaRP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Award will be cost reimbursable – no fee</a:t>
            </a: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Not to Exceed amount of LIFT award</a:t>
            </a:r>
            <a:endParaRPr lang="en-US" sz="16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To be billed on a monthly basis as costs are incurred</a:t>
            </a:r>
            <a:endParaRPr lang="en-US" sz="1600" dirty="0">
              <a:cs typeface="Calibri"/>
            </a:endParaRP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Fully burdened cost proposal required at submission deadline</a:t>
            </a:r>
            <a:endParaRPr lang="en-US" sz="1600" dirty="0">
              <a:cs typeface="Calibri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ED636-6FFA-21C7-F228-046BEC2F3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Project Funding</a:t>
            </a:r>
          </a:p>
        </p:txBody>
      </p:sp>
    </p:spTree>
    <p:extLst>
      <p:ext uri="{BB962C8B-B14F-4D97-AF65-F5344CB8AC3E}">
        <p14:creationId xmlns:p14="http://schemas.microsoft.com/office/powerpoint/2010/main" val="235556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EDFF-66DC-9EE8-491B-6DC15B9F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40611"/>
            <a:ext cx="10576559" cy="4798263"/>
          </a:xfrm>
        </p:spPr>
        <p:txBody>
          <a:bodyPr>
            <a:noAutofit/>
          </a:bodyPr>
          <a:lstStyle/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Technological Merit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Aligned with project topics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Aligned with LIFT pillars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Technology Readiness Level / Manufacturing Readiness Level 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MRL and/or TRL 4-7 Only (below 4 and above 7 disqualified)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Moves the TRL and/or MRL by 1 or 2 points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Funding Request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Cost Share Commitment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Including services, materials etc. 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LIFT Member Engagement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LIFT Silver Member or higher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LIFT Ecosystem Involvement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600"/>
              <a:t>Use of LIFT High-Bay and Equipment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https://lift.technology/facilities/</a:t>
            </a:r>
            <a:endParaRPr lang="en-US" sz="1600"/>
          </a:p>
          <a:p>
            <a:pPr marL="457200" lvl="1" indent="0">
              <a:spcBef>
                <a:spcPts val="0"/>
              </a:spcBef>
              <a:buNone/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730B9-C087-8B0A-256A-D748692EF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Decision Criteria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2F0C-533C-B0C1-8E63-26AC40BA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40611"/>
            <a:ext cx="5842290" cy="4997134"/>
          </a:xfrm>
        </p:spPr>
        <p:txBody>
          <a:bodyPr>
            <a:noAutofit/>
          </a:bodyPr>
          <a:lstStyle/>
          <a:p>
            <a:pPr marL="34290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High Throughput Alloy Synthesis And Test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Automated metallography and analysis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Chemical analysis</a:t>
            </a:r>
          </a:p>
          <a:p>
            <a:pPr marL="34290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Extreme Environment Performance Testing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Hot structure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Thermochemistry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Aerothermodynamics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High Strain Rate</a:t>
            </a:r>
          </a:p>
          <a:p>
            <a:pPr marL="34290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Virtual Representation Of Materials In Extreme Environments 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Crack growth in homogenous materials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Gun-barrel interactions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High Strain Rate, e.g., Ballistic impact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High enthalpy e.g., </a:t>
            </a:r>
            <a:r>
              <a:rPr lang="en-US" sz="1200" err="1"/>
              <a:t>Hypersonics</a:t>
            </a:r>
            <a:endParaRPr lang="en-US" sz="1200"/>
          </a:p>
          <a:p>
            <a:pPr marL="34290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Digital Augmentation Of Manufacturing Processes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Digital Twin (Materials, Processes, and Systems)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In-situ monitoring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Process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915B9-BAC5-ADCD-6F49-127AD6405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Topics for LEAP 2024 Project Call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>
              <a:solidFill>
                <a:srgbClr val="28389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572B82-0A7C-E2F8-00D2-ECD703486C70}"/>
              </a:ext>
            </a:extLst>
          </p:cNvPr>
          <p:cNvSpPr txBox="1">
            <a:spLocks/>
          </p:cNvSpPr>
          <p:nvPr/>
        </p:nvSpPr>
        <p:spPr>
          <a:xfrm>
            <a:off x="6390930" y="1440610"/>
            <a:ext cx="5355559" cy="4997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High Temperature Materials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Metallics, MMCs, Ceramics, CMCs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ICME for Ceramics and CMCs (chemistry, process, structure, performance)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Joining, including dissimilar materials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Cost effective, scalable, refractory metal processing</a:t>
            </a:r>
          </a:p>
          <a:p>
            <a:pPr marL="120015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Hydride – </a:t>
            </a:r>
            <a:r>
              <a:rPr lang="en-US" sz="1200" err="1"/>
              <a:t>dehydride</a:t>
            </a:r>
            <a:endParaRPr lang="en-US" sz="1200"/>
          </a:p>
          <a:p>
            <a:pPr marL="120015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Alloying</a:t>
            </a:r>
          </a:p>
          <a:p>
            <a:pPr marL="34290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Materials Maturation 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Design for materials recovery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Critical element reclamation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Displacement/replacement of critical materials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Battlefield foraged material re-use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Graded materials property and performance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Supply chain modeling</a:t>
            </a:r>
          </a:p>
          <a:p>
            <a:pPr marL="1200150" lvl="1">
              <a:spcBef>
                <a:spcPts val="1000"/>
              </a:spcBef>
              <a:buBlip>
                <a:blip r:embed="rId3"/>
              </a:buBlip>
            </a:pPr>
            <a:r>
              <a:rPr lang="en-US" sz="1200"/>
              <a:t>Lifecycle, risk, cost, circular economy 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Blip>
                <a:blip r:embed="rId4"/>
              </a:buBlip>
            </a:pPr>
            <a:endParaRPr lang="en-US" sz="120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2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2565-1D8D-4A5B-C44E-12321625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LIFT Advanced Metallics Production and 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26B2D-7A55-A59B-BEC7-768155828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Capability Available to LIFT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29206-C313-1308-EEC9-618DECD4F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55014"/>
            <a:ext cx="112585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EECCA-1B6C-CE2F-E576-99A3A68B5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Ecosystem Accelerator Program (LEAP 2023)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B094A0-DCC0-8780-736C-0C9D4423B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Submission Form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7FA84-1673-568F-BD08-9786646211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FB4ABA3F-9DA8-4F0E-8280-A2850E6BC78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4DE8FAC-F0E5-4C3E-873F-CDB704578CE3}" vid="{CD2ADCC0-00DC-4066-B2D4-D8FB2BEAC2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ce9461-cc71-4450-a6b4-5f10f32ef08b">
      <Terms xmlns="http://schemas.microsoft.com/office/infopath/2007/PartnerControls"/>
    </lcf76f155ced4ddcb4097134ff3c332f>
    <TaxCatchAll xmlns="72ee4cc6-33c2-4cfd-92c9-30562d5f2696" xsi:nil="true"/>
    <MigrationWizIdPermissions xmlns="dace9461-cc71-4450-a6b4-5f10f32ef08b" xsi:nil="true"/>
    <MigrationWizIdSecurityGroups xmlns="dace9461-cc71-4450-a6b4-5f10f32ef08b" xsi:nil="true"/>
    <MigrationWizId xmlns="dace9461-cc71-4450-a6b4-5f10f32ef08b">2db86070-be00-4d02-bf1a-adeb5c10f610</MigrationWizId>
    <MigrationWizIdDocumentLibraryPermissions xmlns="dace9461-cc71-4450-a6b4-5f10f32ef08b" xsi:nil="true"/>
    <MigrationWizIdPermissionLevels xmlns="dace9461-cc71-4450-a6b4-5f10f32ef0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0C8F6287C7B40848A6A264FAB7872" ma:contentTypeVersion="20" ma:contentTypeDescription="Create a new document." ma:contentTypeScope="" ma:versionID="4168510a9383b8c723fa50a00e5f5cd4">
  <xsd:schema xmlns:xsd="http://www.w3.org/2001/XMLSchema" xmlns:xs="http://www.w3.org/2001/XMLSchema" xmlns:p="http://schemas.microsoft.com/office/2006/metadata/properties" xmlns:ns2="dace9461-cc71-4450-a6b4-5f10f32ef08b" xmlns:ns3="72ee4cc6-33c2-4cfd-92c9-30562d5f2696" targetNamespace="http://schemas.microsoft.com/office/2006/metadata/properties" ma:root="true" ma:fieldsID="5dc82ef3e6e8b396b920cb4537c33b84" ns2:_="" ns3:_="">
    <xsd:import namespace="dace9461-cc71-4450-a6b4-5f10f32ef08b"/>
    <xsd:import namespace="72ee4cc6-33c2-4cfd-92c9-30562d5f269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e9461-cc71-4450-a6b4-5f10f32ef0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Shared 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Shared 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4d29e-9f16-4173-b008-ba0f63ebd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e4cc6-33c2-4cfd-92c9-30562d5f269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2985a99-0c2d-4eca-917c-57202713bb99}" ma:internalName="TaxCatchAll" ma:showField="CatchAllData" ma:web="72ee4cc6-33c2-4cfd-92c9-30562d5f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F3A2E-5CF1-4F9D-876A-636EF8E06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CF8B3-BA12-494B-B47B-F38E44A05696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72ee4cc6-33c2-4cfd-92c9-30562d5f269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ace9461-cc71-4450-a6b4-5f10f32ef08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622503-42A1-47CC-9C2D-708F6E7A0AFB}">
  <ds:schemaRefs>
    <ds:schemaRef ds:uri="72ee4cc6-33c2-4cfd-92c9-30562d5f2696"/>
    <ds:schemaRef ds:uri="dace9461-cc71-4450-a6b4-5f10f32ef0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LIFT 2020 Brand Guide v1</Template>
  <TotalTime>5</TotalTime>
  <Words>1371</Words>
  <Application>Microsoft Office PowerPoint</Application>
  <PresentationFormat>Widescreen</PresentationFormat>
  <Paragraphs>327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Effra</vt:lpstr>
      <vt:lpstr>Office Theme</vt:lpstr>
      <vt:lpstr>2_Custom Design</vt:lpstr>
      <vt:lpstr>1_Office Theme</vt:lpstr>
      <vt:lpstr>2_Office Theme</vt:lpstr>
      <vt:lpstr>3_Office Theme</vt:lpstr>
      <vt:lpstr>LIFT Ecosystem Accelerator Program (LEAP 2024)</vt:lpstr>
      <vt:lpstr>Instructions</vt:lpstr>
      <vt:lpstr>LEAP 2024</vt:lpstr>
      <vt:lpstr>LEAP 2024</vt:lpstr>
      <vt:lpstr>LEAP 2024</vt:lpstr>
      <vt:lpstr>LEAP 2024</vt:lpstr>
      <vt:lpstr>LEAP 2024</vt:lpstr>
      <vt:lpstr>LIFT Advanced Metallics Production and Processing</vt:lpstr>
      <vt:lpstr>LIFT Ecosystem Accelerator Program (LEAP 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Hawke</dc:creator>
  <cp:lastModifiedBy>Joe Steele</cp:lastModifiedBy>
  <cp:revision>10</cp:revision>
  <cp:lastPrinted>2020-01-22T13:52:04Z</cp:lastPrinted>
  <dcterms:created xsi:type="dcterms:W3CDTF">2020-02-13T15:50:21Z</dcterms:created>
  <dcterms:modified xsi:type="dcterms:W3CDTF">2024-08-12T20:35:20Z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0x01010023A0C8F6287C7B40848A6A264FAB7872</vt:lpwstr>
  </property>
  <property fmtid="{D5CDD505-2E9C-101B-9397-08002B2CF9AE}" pid="3" name="MediaServiceImageTags">
    <vt:lpwstr/>
  </property>
</Properties>
</file>