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733" r:id="rId6"/>
    <p:sldMasterId id="2147483745" r:id="rId7"/>
  </p:sldMasterIdLst>
  <p:notesMasterIdLst>
    <p:notesMasterId r:id="rId20"/>
  </p:notesMasterIdLst>
  <p:sldIdLst>
    <p:sldId id="15756" r:id="rId8"/>
    <p:sldId id="1046" r:id="rId9"/>
    <p:sldId id="1036" r:id="rId10"/>
    <p:sldId id="1049" r:id="rId11"/>
    <p:sldId id="1038" r:id="rId12"/>
    <p:sldId id="1037" r:id="rId13"/>
    <p:sldId id="1047" r:id="rId14"/>
    <p:sldId id="1050" r:id="rId15"/>
    <p:sldId id="1041" r:id="rId16"/>
    <p:sldId id="1048" r:id="rId17"/>
    <p:sldId id="1045" r:id="rId18"/>
    <p:sldId id="104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F52"/>
    <a:srgbClr val="FFFFFF"/>
    <a:srgbClr val="212F53"/>
    <a:srgbClr val="283892"/>
    <a:srgbClr val="BCD5EC"/>
    <a:srgbClr val="283891"/>
    <a:srgbClr val="293995"/>
    <a:srgbClr val="B5221F"/>
    <a:srgbClr val="87BEE1"/>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DC09F-A897-4E70-93B4-DD2B0BBDD362}" v="47" dt="2022-08-05T13:31:32.424"/>
    <p1510:client id="{6439F7A0-9E7A-48B0-B3A1-024719F0AF0D}" vWet="4" dt="2022-08-05T12:54:00.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lee Haselhuhn" userId="8ee9addf-4601-4cef-bd50-1c9f66d9b3e3" providerId="ADAL" clId="{2F3DC09F-A897-4E70-93B4-DD2B0BBDD362}"/>
    <pc:docChg chg="custSel delSld modSld">
      <pc:chgData name="Amberlee Haselhuhn" userId="8ee9addf-4601-4cef-bd50-1c9f66d9b3e3" providerId="ADAL" clId="{2F3DC09F-A897-4E70-93B4-DD2B0BBDD362}" dt="2022-08-05T13:31:32.424" v="196" actId="20577"/>
      <pc:docMkLst>
        <pc:docMk/>
      </pc:docMkLst>
      <pc:sldChg chg="del">
        <pc:chgData name="Amberlee Haselhuhn" userId="8ee9addf-4601-4cef-bd50-1c9f66d9b3e3" providerId="ADAL" clId="{2F3DC09F-A897-4E70-93B4-DD2B0BBDD362}" dt="2022-08-05T12:48:59.899" v="147" actId="47"/>
        <pc:sldMkLst>
          <pc:docMk/>
          <pc:sldMk cId="1487719812" sldId="256"/>
        </pc:sldMkLst>
      </pc:sldChg>
      <pc:sldChg chg="modSp mod">
        <pc:chgData name="Amberlee Haselhuhn" userId="8ee9addf-4601-4cef-bd50-1c9f66d9b3e3" providerId="ADAL" clId="{2F3DC09F-A897-4E70-93B4-DD2B0BBDD362}" dt="2022-08-05T12:43:45.952" v="141" actId="6549"/>
        <pc:sldMkLst>
          <pc:docMk/>
          <pc:sldMk cId="3727340641" sldId="1036"/>
        </pc:sldMkLst>
        <pc:spChg chg="mod">
          <ac:chgData name="Amberlee Haselhuhn" userId="8ee9addf-4601-4cef-bd50-1c9f66d9b3e3" providerId="ADAL" clId="{2F3DC09F-A897-4E70-93B4-DD2B0BBDD362}" dt="2022-08-05T12:43:45.952" v="141" actId="6549"/>
          <ac:spMkLst>
            <pc:docMk/>
            <pc:sldMk cId="3727340641" sldId="1036"/>
            <ac:spMk id="44" creationId="{03795850-A0AC-4227-BC21-F7A9D4383837}"/>
          </ac:spMkLst>
        </pc:spChg>
      </pc:sldChg>
      <pc:sldChg chg="modSp mod">
        <pc:chgData name="Amberlee Haselhuhn" userId="8ee9addf-4601-4cef-bd50-1c9f66d9b3e3" providerId="ADAL" clId="{2F3DC09F-A897-4E70-93B4-DD2B0BBDD362}" dt="2022-08-05T13:04:55.619" v="160" actId="20577"/>
        <pc:sldMkLst>
          <pc:docMk/>
          <pc:sldMk cId="2202566701" sldId="1046"/>
        </pc:sldMkLst>
        <pc:spChg chg="mod">
          <ac:chgData name="Amberlee Haselhuhn" userId="8ee9addf-4601-4cef-bd50-1c9f66d9b3e3" providerId="ADAL" clId="{2F3DC09F-A897-4E70-93B4-DD2B0BBDD362}" dt="2022-08-05T13:04:55.619" v="160" actId="20577"/>
          <ac:spMkLst>
            <pc:docMk/>
            <pc:sldMk cId="2202566701" sldId="1046"/>
            <ac:spMk id="8" creationId="{F6956FAA-0CCD-46DA-85C2-B945B336DB92}"/>
          </ac:spMkLst>
        </pc:spChg>
      </pc:sldChg>
      <pc:sldChg chg="addSp delSp modSp mod">
        <pc:chgData name="Amberlee Haselhuhn" userId="8ee9addf-4601-4cef-bd50-1c9f66d9b3e3" providerId="ADAL" clId="{2F3DC09F-A897-4E70-93B4-DD2B0BBDD362}" dt="2022-08-05T13:31:32.424" v="196" actId="20577"/>
        <pc:sldMkLst>
          <pc:docMk/>
          <pc:sldMk cId="3039940860" sldId="1049"/>
        </pc:sldMkLst>
        <pc:spChg chg="mod">
          <ac:chgData name="Amberlee Haselhuhn" userId="8ee9addf-4601-4cef-bd50-1c9f66d9b3e3" providerId="ADAL" clId="{2F3DC09F-A897-4E70-93B4-DD2B0BBDD362}" dt="2022-08-05T13:31:32.424" v="196" actId="20577"/>
          <ac:spMkLst>
            <pc:docMk/>
            <pc:sldMk cId="3039940860" sldId="1049"/>
            <ac:spMk id="8" creationId="{F6956FAA-0CCD-46DA-85C2-B945B336DB92}"/>
          </ac:spMkLst>
        </pc:spChg>
        <pc:spChg chg="del mod">
          <ac:chgData name="Amberlee Haselhuhn" userId="8ee9addf-4601-4cef-bd50-1c9f66d9b3e3" providerId="ADAL" clId="{2F3DC09F-A897-4E70-93B4-DD2B0BBDD362}" dt="2022-08-05T12:49:35.214" v="152" actId="478"/>
          <ac:spMkLst>
            <pc:docMk/>
            <pc:sldMk cId="3039940860" sldId="1049"/>
            <ac:spMk id="19" creationId="{769F2E8F-1258-48CD-842B-2C1D2B87E636}"/>
          </ac:spMkLst>
        </pc:spChg>
        <pc:spChg chg="del mod">
          <ac:chgData name="Amberlee Haselhuhn" userId="8ee9addf-4601-4cef-bd50-1c9f66d9b3e3" providerId="ADAL" clId="{2F3DC09F-A897-4E70-93B4-DD2B0BBDD362}" dt="2022-08-05T12:49:35.214" v="152" actId="478"/>
          <ac:spMkLst>
            <pc:docMk/>
            <pc:sldMk cId="3039940860" sldId="1049"/>
            <ac:spMk id="20" creationId="{14DD005B-54C4-490F-92F1-62D78023C891}"/>
          </ac:spMkLst>
        </pc:spChg>
        <pc:spChg chg="add mod">
          <ac:chgData name="Amberlee Haselhuhn" userId="8ee9addf-4601-4cef-bd50-1c9f66d9b3e3" providerId="ADAL" clId="{2F3DC09F-A897-4E70-93B4-DD2B0BBDD362}" dt="2022-08-05T12:49:35.686" v="153"/>
          <ac:spMkLst>
            <pc:docMk/>
            <pc:sldMk cId="3039940860" sldId="1049"/>
            <ac:spMk id="24" creationId="{B2714341-7652-1B1B-87DF-53E7A979736F}"/>
          </ac:spMkLst>
        </pc:spChg>
        <pc:spChg chg="add mod">
          <ac:chgData name="Amberlee Haselhuhn" userId="8ee9addf-4601-4cef-bd50-1c9f66d9b3e3" providerId="ADAL" clId="{2F3DC09F-A897-4E70-93B4-DD2B0BBDD362}" dt="2022-08-05T12:49:35.686" v="153"/>
          <ac:spMkLst>
            <pc:docMk/>
            <pc:sldMk cId="3039940860" sldId="1049"/>
            <ac:spMk id="25" creationId="{784A14EC-AD63-1512-20E8-92627D231793}"/>
          </ac:spMkLst>
        </pc:spChg>
        <pc:spChg chg="add mod">
          <ac:chgData name="Amberlee Haselhuhn" userId="8ee9addf-4601-4cef-bd50-1c9f66d9b3e3" providerId="ADAL" clId="{2F3DC09F-A897-4E70-93B4-DD2B0BBDD362}" dt="2022-08-05T12:49:35.686" v="153"/>
          <ac:spMkLst>
            <pc:docMk/>
            <pc:sldMk cId="3039940860" sldId="1049"/>
            <ac:spMk id="27" creationId="{16FAE508-B035-9E6F-F03B-6CE6003660E6}"/>
          </ac:spMkLst>
        </pc:spChg>
        <pc:cxnChg chg="del">
          <ac:chgData name="Amberlee Haselhuhn" userId="8ee9addf-4601-4cef-bd50-1c9f66d9b3e3" providerId="ADAL" clId="{2F3DC09F-A897-4E70-93B4-DD2B0BBDD362}" dt="2022-08-05T12:49:35.214" v="152" actId="478"/>
          <ac:cxnSpMkLst>
            <pc:docMk/>
            <pc:sldMk cId="3039940860" sldId="1049"/>
            <ac:cxnSpMk id="3" creationId="{5D5F8481-60D3-4F6A-B93D-6842111E457F}"/>
          </ac:cxnSpMkLst>
        </pc:cxnChg>
        <pc:cxnChg chg="add mod">
          <ac:chgData name="Amberlee Haselhuhn" userId="8ee9addf-4601-4cef-bd50-1c9f66d9b3e3" providerId="ADAL" clId="{2F3DC09F-A897-4E70-93B4-DD2B0BBDD362}" dt="2022-08-05T12:49:35.686" v="153"/>
          <ac:cxnSpMkLst>
            <pc:docMk/>
            <pc:sldMk cId="3039940860" sldId="1049"/>
            <ac:cxnSpMk id="21" creationId="{75FEB841-C34D-899F-7B64-D1BDACFDACBF}"/>
          </ac:cxnSpMkLst>
        </pc:cxnChg>
        <pc:cxnChg chg="del">
          <ac:chgData name="Amberlee Haselhuhn" userId="8ee9addf-4601-4cef-bd50-1c9f66d9b3e3" providerId="ADAL" clId="{2F3DC09F-A897-4E70-93B4-DD2B0BBDD362}" dt="2022-08-05T12:49:35.214" v="152" actId="478"/>
          <ac:cxnSpMkLst>
            <pc:docMk/>
            <pc:sldMk cId="3039940860" sldId="1049"/>
            <ac:cxnSpMk id="22" creationId="{2EA3BE86-6162-4E3A-8CDA-07291F90A829}"/>
          </ac:cxnSpMkLst>
        </pc:cxnChg>
        <pc:cxnChg chg="add mod">
          <ac:chgData name="Amberlee Haselhuhn" userId="8ee9addf-4601-4cef-bd50-1c9f66d9b3e3" providerId="ADAL" clId="{2F3DC09F-A897-4E70-93B4-DD2B0BBDD362}" dt="2022-08-05T12:49:35.686" v="153"/>
          <ac:cxnSpMkLst>
            <pc:docMk/>
            <pc:sldMk cId="3039940860" sldId="1049"/>
            <ac:cxnSpMk id="23" creationId="{42345985-D665-240E-1CFE-FEF57E28FF2E}"/>
          </ac:cxnSpMkLst>
        </pc:cxnChg>
        <pc:cxnChg chg="add mod">
          <ac:chgData name="Amberlee Haselhuhn" userId="8ee9addf-4601-4cef-bd50-1c9f66d9b3e3" providerId="ADAL" clId="{2F3DC09F-A897-4E70-93B4-DD2B0BBDD362}" dt="2022-08-05T12:49:35.686" v="153"/>
          <ac:cxnSpMkLst>
            <pc:docMk/>
            <pc:sldMk cId="3039940860" sldId="1049"/>
            <ac:cxnSpMk id="26" creationId="{51213827-3F6E-9549-004C-DB9DE89EA9F2}"/>
          </ac:cxnSpMkLst>
        </pc:cxnChg>
      </pc:sldChg>
      <pc:sldChg chg="modSp mod">
        <pc:chgData name="Amberlee Haselhuhn" userId="8ee9addf-4601-4cef-bd50-1c9f66d9b3e3" providerId="ADAL" clId="{2F3DC09F-A897-4E70-93B4-DD2B0BBDD362}" dt="2022-08-05T12:49:08.666" v="151" actId="20577"/>
        <pc:sldMkLst>
          <pc:docMk/>
          <pc:sldMk cId="2958360778" sldId="15756"/>
        </pc:sldMkLst>
        <pc:spChg chg="mod">
          <ac:chgData name="Amberlee Haselhuhn" userId="8ee9addf-4601-4cef-bd50-1c9f66d9b3e3" providerId="ADAL" clId="{2F3DC09F-A897-4E70-93B4-DD2B0BBDD362}" dt="2022-08-05T12:48:57.808" v="146"/>
          <ac:spMkLst>
            <pc:docMk/>
            <pc:sldMk cId="2958360778" sldId="15756"/>
            <ac:spMk id="2" creationId="{784B72FB-CAFA-4B83-B0AA-899A08EBE03E}"/>
          </ac:spMkLst>
        </pc:spChg>
        <pc:spChg chg="mod">
          <ac:chgData name="Amberlee Haselhuhn" userId="8ee9addf-4601-4cef-bd50-1c9f66d9b3e3" providerId="ADAL" clId="{2F3DC09F-A897-4E70-93B4-DD2B0BBDD362}" dt="2022-08-05T12:49:08.666" v="151" actId="20577"/>
          <ac:spMkLst>
            <pc:docMk/>
            <pc:sldMk cId="2958360778" sldId="15756"/>
            <ac:spMk id="3" creationId="{A6AC13C4-2454-4035-AA14-4CAD74D150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9B3892-6EF7-4C06-8CC2-626621D9D516}" type="datetimeFigureOut">
              <a:rPr lang="en-US" smtClean="0"/>
              <a:t>8/5/2022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5C55D-18F4-4B9B-B66E-404DCAADCB21}" type="slidenum">
              <a:rPr lang="en-US" smtClean="0"/>
              <a:t>‹#›</a:t>
            </a:fld>
            <a:endParaRPr lang="en-US"/>
          </a:p>
        </p:txBody>
      </p:sp>
    </p:spTree>
    <p:extLst>
      <p:ext uri="{BB962C8B-B14F-4D97-AF65-F5344CB8AC3E}">
        <p14:creationId xmlns:p14="http://schemas.microsoft.com/office/powerpoint/2010/main" val="147990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89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52371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297643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12302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2687241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93165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72288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429913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66986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80937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61587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A2A90C-7D6B-469A-981D-3A586C594F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7A0607-D593-44EF-AA42-ABA61DB3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1B28E-3133-4D2D-A9CB-F9C7E0F7E5C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32667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2816522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728096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761934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65662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926195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473210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172939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1922212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441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A2A90C-7D6B-469A-981D-3A586C594F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7A0607-D593-44EF-AA42-ABA61DB3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1B28E-3133-4D2D-A9CB-F9C7E0F7E5C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89364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250448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94811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693870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85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412807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5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328781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77704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287396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a:p>
        </p:txBody>
      </p:sp>
    </p:spTree>
    <p:extLst>
      <p:ext uri="{BB962C8B-B14F-4D97-AF65-F5344CB8AC3E}">
        <p14:creationId xmlns:p14="http://schemas.microsoft.com/office/powerpoint/2010/main" val="93301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11" Type="http://schemas.openxmlformats.org/officeDocument/2006/relationships/image" Target="../media/image10.png"/><Relationship Id="rId5" Type="http://schemas.openxmlformats.org/officeDocument/2006/relationships/slideLayout" Target="../slideLayouts/slideLayout32.xml"/><Relationship Id="rId10" Type="http://schemas.openxmlformats.org/officeDocument/2006/relationships/image" Target="../media/image9.png"/><Relationship Id="rId4" Type="http://schemas.openxmlformats.org/officeDocument/2006/relationships/slideLayout" Target="../slideLayouts/slideLayout31.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A389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F94AB-153C-4E34-BDCA-4C33B59E64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82" y="961758"/>
            <a:ext cx="2817023" cy="1360845"/>
          </a:xfrm>
          <a:prstGeom prst="rect">
            <a:avLst/>
          </a:prstGeom>
        </p:spPr>
      </p:pic>
      <p:pic>
        <p:nvPicPr>
          <p:cNvPr id="9" name="Picture 8">
            <a:extLst>
              <a:ext uri="{FF2B5EF4-FFF2-40B4-BE49-F238E27FC236}">
                <a16:creationId xmlns:a16="http://schemas.microsoft.com/office/drawing/2014/main" id="{4B66F834-E269-409C-B805-CDCC09E1A0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01151" y="4354641"/>
            <a:ext cx="855793" cy="855793"/>
          </a:xfrm>
          <a:prstGeom prst="rect">
            <a:avLst/>
          </a:prstGeom>
        </p:spPr>
      </p:pic>
      <p:pic>
        <p:nvPicPr>
          <p:cNvPr id="10" name="Picture 9">
            <a:extLst>
              <a:ext uri="{FF2B5EF4-FFF2-40B4-BE49-F238E27FC236}">
                <a16:creationId xmlns:a16="http://schemas.microsoft.com/office/drawing/2014/main" id="{78D7651D-C6D8-4BAC-9AE4-69E8AB9BEB9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756944" y="5509616"/>
            <a:ext cx="1624251" cy="739937"/>
          </a:xfrm>
          <a:prstGeom prst="rect">
            <a:avLst/>
          </a:prstGeom>
        </p:spPr>
      </p:pic>
      <p:sp>
        <p:nvSpPr>
          <p:cNvPr id="12" name="TextBox 11">
            <a:extLst>
              <a:ext uri="{FF2B5EF4-FFF2-40B4-BE49-F238E27FC236}">
                <a16:creationId xmlns:a16="http://schemas.microsoft.com/office/drawing/2014/main" id="{A739262C-6401-4077-93F7-CE73F925DEDF}"/>
              </a:ext>
            </a:extLst>
          </p:cNvPr>
          <p:cNvSpPr txBox="1"/>
          <p:nvPr/>
        </p:nvSpPr>
        <p:spPr>
          <a:xfrm>
            <a:off x="396821" y="3016652"/>
            <a:ext cx="4063035" cy="584775"/>
          </a:xfrm>
          <a:prstGeom prst="rect">
            <a:avLst/>
          </a:prstGeom>
          <a:noFill/>
        </p:spPr>
        <p:txBody>
          <a:bodyPr wrap="square" rtlCol="0">
            <a:spAutoFit/>
          </a:bodyPr>
          <a:lstStyle/>
          <a:p>
            <a:pPr algn="ctr"/>
            <a:r>
              <a:rPr lang="en-US" sz="1600">
                <a:solidFill>
                  <a:schemeClr val="bg1"/>
                </a:solidFill>
              </a:rPr>
              <a:t>A Public-Private-Partnership:</a:t>
            </a:r>
          </a:p>
          <a:p>
            <a:pPr algn="ctr"/>
            <a:r>
              <a:rPr lang="en-US" sz="1600">
                <a:solidFill>
                  <a:schemeClr val="bg1"/>
                </a:solidFill>
              </a:rPr>
              <a:t>Department of Defense – Industry – Academia</a:t>
            </a:r>
          </a:p>
        </p:txBody>
      </p:sp>
      <p:cxnSp>
        <p:nvCxnSpPr>
          <p:cNvPr id="14" name="Straight Connector 13">
            <a:extLst>
              <a:ext uri="{FF2B5EF4-FFF2-40B4-BE49-F238E27FC236}">
                <a16:creationId xmlns:a16="http://schemas.microsoft.com/office/drawing/2014/main" id="{E0B7F7A7-70C1-49E2-94F0-D4F1A3628A69}"/>
              </a:ext>
            </a:extLst>
          </p:cNvPr>
          <p:cNvCxnSpPr/>
          <p:nvPr/>
        </p:nvCxnSpPr>
        <p:spPr>
          <a:xfrm>
            <a:off x="4781550" y="200025"/>
            <a:ext cx="0" cy="6164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34CAA7D-97A8-45B1-B563-436BF03D943B}"/>
              </a:ext>
            </a:extLst>
          </p:cNvPr>
          <p:cNvSpPr>
            <a:spLocks noGrp="1"/>
          </p:cNvSpPr>
          <p:nvPr>
            <p:ph type="body" idx="1"/>
          </p:nvPr>
        </p:nvSpPr>
        <p:spPr>
          <a:xfrm>
            <a:off x="5239666" y="1528248"/>
            <a:ext cx="6301931" cy="4351338"/>
          </a:xfrm>
          <a:prstGeom prst="rect">
            <a:avLst/>
          </a:prstGeom>
        </p:spPr>
        <p:txBody>
          <a:bodyPr vert="horz" lIns="91440" tIns="45720" rIns="91440" bIns="45720" rtlCol="0">
            <a:normAutofit/>
          </a:bodyPr>
          <a:lstStyle/>
          <a:p>
            <a:pPr lvl="4"/>
            <a:r>
              <a:rPr lang="en-US"/>
              <a:t>This is the Presentation Title</a:t>
            </a:r>
          </a:p>
        </p:txBody>
      </p:sp>
      <p:sp>
        <p:nvSpPr>
          <p:cNvPr id="2" name="TextBox 1">
            <a:extLst>
              <a:ext uri="{FF2B5EF4-FFF2-40B4-BE49-F238E27FC236}">
                <a16:creationId xmlns:a16="http://schemas.microsoft.com/office/drawing/2014/main" id="{D421EF44-8E73-4F7C-851F-205237E2C466}"/>
              </a:ext>
            </a:extLst>
          </p:cNvPr>
          <p:cNvSpPr txBox="1"/>
          <p:nvPr userDrawn="1"/>
        </p:nvSpPr>
        <p:spPr>
          <a:xfrm>
            <a:off x="775515" y="2439991"/>
            <a:ext cx="3342636" cy="246221"/>
          </a:xfrm>
          <a:prstGeom prst="rect">
            <a:avLst/>
          </a:prstGeom>
          <a:noFill/>
        </p:spPr>
        <p:txBody>
          <a:bodyPr wrap="square" rtlCol="0">
            <a:spAutoFit/>
          </a:bodyPr>
          <a:lstStyle/>
          <a:p>
            <a:pPr algn="ctr"/>
            <a:r>
              <a:rPr lang="en-US" sz="1000">
                <a:solidFill>
                  <a:schemeClr val="bg1"/>
                </a:solidFill>
              </a:rPr>
              <a:t>Where Manufacturing Technology and Talent Matter</a:t>
            </a:r>
          </a:p>
        </p:txBody>
      </p:sp>
      <p:pic>
        <p:nvPicPr>
          <p:cNvPr id="11" name="Picture 2" descr="CCDClogo">
            <a:extLst>
              <a:ext uri="{FF2B5EF4-FFF2-40B4-BE49-F238E27FC236}">
                <a16:creationId xmlns:a16="http://schemas.microsoft.com/office/drawing/2014/main" id="{7AF62B2B-02E8-4CED-AE0B-3EFD07603C4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37909" y="5634399"/>
            <a:ext cx="1563242" cy="52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1" r:id="rId3"/>
    <p:sldLayoutId id="2147483732" r:id="rId4"/>
    <p:sldLayoutId id="214748373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8" y="6492874"/>
            <a:ext cx="3903134" cy="261610"/>
          </a:xfrm>
          <a:prstGeom prst="rect">
            <a:avLst/>
          </a:prstGeom>
          <a:noFill/>
        </p:spPr>
        <p:txBody>
          <a:bodyPr wrap="square" rtlCol="0">
            <a:spAutoFit/>
          </a:bodyPr>
          <a:lstStyle/>
          <a:p>
            <a:r>
              <a:rPr lang="en-US" sz="1100">
                <a:solidFill>
                  <a:srgbClr val="2A3890"/>
                </a:solidFill>
                <a:latin typeface="Effra" panose="02000506080000020004" pitchFamily="2" charset="0"/>
              </a:rPr>
              <a:t>Where Manufacturing Technology and Talent Matter</a:t>
            </a:r>
          </a:p>
        </p:txBody>
      </p:sp>
    </p:spTree>
    <p:extLst>
      <p:ext uri="{BB962C8B-B14F-4D97-AF65-F5344CB8AC3E}">
        <p14:creationId xmlns:p14="http://schemas.microsoft.com/office/powerpoint/2010/main" val="374306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8" y="6492874"/>
            <a:ext cx="3903134" cy="261610"/>
          </a:xfrm>
          <a:prstGeom prst="rect">
            <a:avLst/>
          </a:prstGeom>
          <a:noFill/>
        </p:spPr>
        <p:txBody>
          <a:bodyPr wrap="square" rtlCol="0">
            <a:spAutoFit/>
          </a:bodyPr>
          <a:lstStyle/>
          <a:p>
            <a:r>
              <a:rPr lang="en-US" sz="1100">
                <a:solidFill>
                  <a:srgbClr val="2A3890"/>
                </a:solidFill>
                <a:latin typeface="Effra" panose="02000506080000020004" pitchFamily="2" charset="0"/>
              </a:rPr>
              <a:t>Where Manufacturing Technology and Education Matter</a:t>
            </a:r>
          </a:p>
        </p:txBody>
      </p:sp>
    </p:spTree>
    <p:extLst>
      <p:ext uri="{BB962C8B-B14F-4D97-AF65-F5344CB8AC3E}">
        <p14:creationId xmlns:p14="http://schemas.microsoft.com/office/powerpoint/2010/main" val="8922965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A389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F94AB-153C-4E34-BDCA-4C33B59E6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482" y="961758"/>
            <a:ext cx="2817023" cy="1360845"/>
          </a:xfrm>
          <a:prstGeom prst="rect">
            <a:avLst/>
          </a:prstGeom>
        </p:spPr>
      </p:pic>
      <p:pic>
        <p:nvPicPr>
          <p:cNvPr id="9" name="Picture 8">
            <a:extLst>
              <a:ext uri="{FF2B5EF4-FFF2-40B4-BE49-F238E27FC236}">
                <a16:creationId xmlns:a16="http://schemas.microsoft.com/office/drawing/2014/main" id="{4B66F834-E269-409C-B805-CDCC09E1A0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01151" y="3802572"/>
            <a:ext cx="855793" cy="855793"/>
          </a:xfrm>
          <a:prstGeom prst="rect">
            <a:avLst/>
          </a:prstGeom>
        </p:spPr>
      </p:pic>
      <p:pic>
        <p:nvPicPr>
          <p:cNvPr id="10" name="Picture 9">
            <a:extLst>
              <a:ext uri="{FF2B5EF4-FFF2-40B4-BE49-F238E27FC236}">
                <a16:creationId xmlns:a16="http://schemas.microsoft.com/office/drawing/2014/main" id="{78D7651D-C6D8-4BAC-9AE4-69E8AB9BEB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7696" y="4862661"/>
            <a:ext cx="1622747" cy="739937"/>
          </a:xfrm>
          <a:prstGeom prst="rect">
            <a:avLst/>
          </a:prstGeom>
        </p:spPr>
      </p:pic>
      <p:sp>
        <p:nvSpPr>
          <p:cNvPr id="12" name="TextBox 11">
            <a:extLst>
              <a:ext uri="{FF2B5EF4-FFF2-40B4-BE49-F238E27FC236}">
                <a16:creationId xmlns:a16="http://schemas.microsoft.com/office/drawing/2014/main" id="{A739262C-6401-4077-93F7-CE73F925DEDF}"/>
              </a:ext>
            </a:extLst>
          </p:cNvPr>
          <p:cNvSpPr txBox="1"/>
          <p:nvPr/>
        </p:nvSpPr>
        <p:spPr>
          <a:xfrm>
            <a:off x="396821" y="3016652"/>
            <a:ext cx="4063035" cy="584775"/>
          </a:xfrm>
          <a:prstGeom prst="rect">
            <a:avLst/>
          </a:prstGeom>
          <a:noFill/>
        </p:spPr>
        <p:txBody>
          <a:bodyPr wrap="square" rtlCol="0">
            <a:spAutoFit/>
          </a:bodyPr>
          <a:lstStyle/>
          <a:p>
            <a:pPr algn="ctr"/>
            <a:r>
              <a:rPr lang="en-US" sz="1600">
                <a:solidFill>
                  <a:schemeClr val="bg1"/>
                </a:solidFill>
              </a:rPr>
              <a:t>A Public-Private-Partnership:</a:t>
            </a:r>
          </a:p>
          <a:p>
            <a:pPr algn="ctr"/>
            <a:r>
              <a:rPr lang="en-US" sz="1600">
                <a:solidFill>
                  <a:schemeClr val="bg1"/>
                </a:solidFill>
              </a:rPr>
              <a:t>Department of Defense – Industry – Academia</a:t>
            </a:r>
          </a:p>
        </p:txBody>
      </p:sp>
      <p:cxnSp>
        <p:nvCxnSpPr>
          <p:cNvPr id="14" name="Straight Connector 13">
            <a:extLst>
              <a:ext uri="{FF2B5EF4-FFF2-40B4-BE49-F238E27FC236}">
                <a16:creationId xmlns:a16="http://schemas.microsoft.com/office/drawing/2014/main" id="{E0B7F7A7-70C1-49E2-94F0-D4F1A3628A69}"/>
              </a:ext>
            </a:extLst>
          </p:cNvPr>
          <p:cNvCxnSpPr/>
          <p:nvPr/>
        </p:nvCxnSpPr>
        <p:spPr>
          <a:xfrm>
            <a:off x="4781550" y="200025"/>
            <a:ext cx="0" cy="6164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34CAA7D-97A8-45B1-B563-436BF03D943B}"/>
              </a:ext>
            </a:extLst>
          </p:cNvPr>
          <p:cNvSpPr>
            <a:spLocks noGrp="1"/>
          </p:cNvSpPr>
          <p:nvPr>
            <p:ph type="body" idx="1"/>
          </p:nvPr>
        </p:nvSpPr>
        <p:spPr>
          <a:xfrm>
            <a:off x="5239666" y="1528248"/>
            <a:ext cx="6301931" cy="4351338"/>
          </a:xfrm>
          <a:prstGeom prst="rect">
            <a:avLst/>
          </a:prstGeom>
        </p:spPr>
        <p:txBody>
          <a:bodyPr vert="horz" lIns="91440" tIns="45720" rIns="91440" bIns="45720" rtlCol="0">
            <a:normAutofit/>
          </a:bodyPr>
          <a:lstStyle/>
          <a:p>
            <a:pPr lvl="4"/>
            <a:r>
              <a:rPr lang="en-US"/>
              <a:t>This is the Presentation Title</a:t>
            </a:r>
          </a:p>
        </p:txBody>
      </p:sp>
      <p:sp>
        <p:nvSpPr>
          <p:cNvPr id="2" name="TextBox 1">
            <a:extLst>
              <a:ext uri="{FF2B5EF4-FFF2-40B4-BE49-F238E27FC236}">
                <a16:creationId xmlns:a16="http://schemas.microsoft.com/office/drawing/2014/main" id="{D421EF44-8E73-4F7C-851F-205237E2C466}"/>
              </a:ext>
            </a:extLst>
          </p:cNvPr>
          <p:cNvSpPr txBox="1"/>
          <p:nvPr userDrawn="1"/>
        </p:nvSpPr>
        <p:spPr>
          <a:xfrm>
            <a:off x="775515" y="2439991"/>
            <a:ext cx="3342636" cy="246221"/>
          </a:xfrm>
          <a:prstGeom prst="rect">
            <a:avLst/>
          </a:prstGeom>
          <a:noFill/>
        </p:spPr>
        <p:txBody>
          <a:bodyPr wrap="square" rtlCol="0">
            <a:spAutoFit/>
          </a:bodyPr>
          <a:lstStyle/>
          <a:p>
            <a:pPr algn="ctr"/>
            <a:r>
              <a:rPr lang="en-US" sz="1000">
                <a:solidFill>
                  <a:schemeClr val="bg1"/>
                </a:solidFill>
              </a:rPr>
              <a:t>Where Manufacturing Technology and Talent Matter</a:t>
            </a:r>
          </a:p>
        </p:txBody>
      </p:sp>
      <p:pic>
        <p:nvPicPr>
          <p:cNvPr id="4" name="Picture 3">
            <a:extLst>
              <a:ext uri="{FF2B5EF4-FFF2-40B4-BE49-F238E27FC236}">
                <a16:creationId xmlns:a16="http://schemas.microsoft.com/office/drawing/2014/main" id="{8E125A08-450A-441E-A7D5-B72C6750820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17087" y="4940243"/>
            <a:ext cx="1679355" cy="584775"/>
          </a:xfrm>
          <a:prstGeom prst="rect">
            <a:avLst/>
          </a:prstGeom>
        </p:spPr>
      </p:pic>
      <p:pic>
        <p:nvPicPr>
          <p:cNvPr id="11" name="Picture 2" descr="U.S. Department of Commerce">
            <a:extLst>
              <a:ext uri="{FF2B5EF4-FFF2-40B4-BE49-F238E27FC236}">
                <a16:creationId xmlns:a16="http://schemas.microsoft.com/office/drawing/2014/main" id="{EA4ECF8C-6EC1-4793-910F-02BAD0D0174B}"/>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906169" y="5651655"/>
            <a:ext cx="850775" cy="85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3620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lift.technology/project-call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4B72FB-CAFA-4B83-B0AA-899A08EBE03E}"/>
              </a:ext>
            </a:extLst>
          </p:cNvPr>
          <p:cNvSpPr txBox="1"/>
          <p:nvPr/>
        </p:nvSpPr>
        <p:spPr>
          <a:xfrm>
            <a:off x="5420574" y="2036658"/>
            <a:ext cx="6096000" cy="3046988"/>
          </a:xfrm>
          <a:prstGeom prst="rect">
            <a:avLst/>
          </a:prstGeom>
          <a:noFill/>
        </p:spPr>
        <p:txBody>
          <a:bodyPr wrap="square" rtlCol="0">
            <a:spAutoFit/>
          </a:bodyPr>
          <a:lstStyle/>
          <a:p>
            <a:pPr algn="ctr"/>
            <a:r>
              <a:rPr lang="en-US" sz="4800">
                <a:solidFill>
                  <a:schemeClr val="bg1"/>
                </a:solidFill>
              </a:rPr>
              <a:t>Hypersonic Thermal Research &amp; Material Acceleration Project Submission Forms</a:t>
            </a:r>
          </a:p>
        </p:txBody>
      </p:sp>
      <p:sp>
        <p:nvSpPr>
          <p:cNvPr id="3" name="TextBox 2">
            <a:extLst>
              <a:ext uri="{FF2B5EF4-FFF2-40B4-BE49-F238E27FC236}">
                <a16:creationId xmlns:a16="http://schemas.microsoft.com/office/drawing/2014/main" id="{A6AC13C4-2454-4035-AA14-4CAD74D150AC}"/>
              </a:ext>
            </a:extLst>
          </p:cNvPr>
          <p:cNvSpPr txBox="1"/>
          <p:nvPr/>
        </p:nvSpPr>
        <p:spPr>
          <a:xfrm>
            <a:off x="10144125" y="6248400"/>
            <a:ext cx="15811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Calibri" panose="020F0502020204030204"/>
                <a:ea typeface="+mn-ea"/>
                <a:cs typeface="+mn-cs"/>
              </a:rPr>
              <a:t>Rev.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white"/>
                </a:solidFill>
                <a:effectLst/>
                <a:uLnTx/>
                <a:uFillTx/>
                <a:latin typeface="Calibri" panose="020F0502020204030204"/>
                <a:ea typeface="+mn-ea"/>
                <a:cs typeface="+mn-cs"/>
              </a:rPr>
              <a:t>8/5/2022</a:t>
            </a:r>
          </a:p>
        </p:txBody>
      </p:sp>
    </p:spTree>
    <p:extLst>
      <p:ext uri="{BB962C8B-B14F-4D97-AF65-F5344CB8AC3E}">
        <p14:creationId xmlns:p14="http://schemas.microsoft.com/office/powerpoint/2010/main" val="295836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10</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Budget</a:t>
            </a:r>
          </a:p>
        </p:txBody>
      </p:sp>
      <p:sp>
        <p:nvSpPr>
          <p:cNvPr id="12" name="TextBox 11">
            <a:extLst>
              <a:ext uri="{FF2B5EF4-FFF2-40B4-BE49-F238E27FC236}">
                <a16:creationId xmlns:a16="http://schemas.microsoft.com/office/drawing/2014/main" id="{C2375A5A-31EA-4977-A4D0-3F79B83F8950}"/>
              </a:ext>
            </a:extLst>
          </p:cNvPr>
          <p:cNvSpPr txBox="1"/>
          <p:nvPr/>
        </p:nvSpPr>
        <p:spPr>
          <a:xfrm>
            <a:off x="176481" y="1089164"/>
            <a:ext cx="11676076" cy="5262979"/>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a:t>Note: If you are an academic member, cost share is one of the decision criteria (minimum 25% of sponsored funding)</a:t>
            </a:r>
          </a:p>
          <a:p>
            <a:pPr marL="342900" indent="-342900">
              <a:buFont typeface="Arial" panose="020B0604020202020204" pitchFamily="34" charset="0"/>
              <a:buChar char="•"/>
            </a:pPr>
            <a:r>
              <a:rPr lang="en-US" sz="2400"/>
              <a:t>Budget breakdown must include details of the cost share. </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30" name="Footer Placeholder 1">
            <a:extLst>
              <a:ext uri="{FF2B5EF4-FFF2-40B4-BE49-F238E27FC236}">
                <a16:creationId xmlns:a16="http://schemas.microsoft.com/office/drawing/2014/main" id="{A4C87FF8-0EF2-4FD7-8EA1-2C429F72F890}"/>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31" name="TextBox 30">
            <a:extLst>
              <a:ext uri="{FF2B5EF4-FFF2-40B4-BE49-F238E27FC236}">
                <a16:creationId xmlns:a16="http://schemas.microsoft.com/office/drawing/2014/main" id="{045346F2-E833-447D-AB2B-367FC5D03A82}"/>
              </a:ext>
            </a:extLst>
          </p:cNvPr>
          <p:cNvSpPr txBox="1"/>
          <p:nvPr/>
        </p:nvSpPr>
        <p:spPr>
          <a:xfrm>
            <a:off x="257962" y="63073"/>
            <a:ext cx="1610686" cy="461665"/>
          </a:xfrm>
          <a:prstGeom prst="rect">
            <a:avLst/>
          </a:prstGeom>
          <a:noFill/>
        </p:spPr>
        <p:txBody>
          <a:bodyPr wrap="square" rtlCol="0">
            <a:spAutoFit/>
          </a:bodyPr>
          <a:lstStyle/>
          <a:p>
            <a:r>
              <a:rPr lang="en-US" sz="2400"/>
              <a:t>Paper #:</a:t>
            </a:r>
          </a:p>
        </p:txBody>
      </p:sp>
      <p:sp>
        <p:nvSpPr>
          <p:cNvPr id="32" name="TextBox 31">
            <a:extLst>
              <a:ext uri="{FF2B5EF4-FFF2-40B4-BE49-F238E27FC236}">
                <a16:creationId xmlns:a16="http://schemas.microsoft.com/office/drawing/2014/main" id="{366456CA-11EF-4FF5-BB43-B32C1CA71B99}"/>
              </a:ext>
            </a:extLst>
          </p:cNvPr>
          <p:cNvSpPr txBox="1"/>
          <p:nvPr/>
        </p:nvSpPr>
        <p:spPr>
          <a:xfrm>
            <a:off x="1868648" y="64957"/>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33" name="TextBox 32">
            <a:extLst>
              <a:ext uri="{FF2B5EF4-FFF2-40B4-BE49-F238E27FC236}">
                <a16:creationId xmlns:a16="http://schemas.microsoft.com/office/drawing/2014/main" id="{D49B0E6C-4724-40F5-9E6A-0CFE7CFCAC3A}"/>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34" name="TextBox 33">
            <a:extLst>
              <a:ext uri="{FF2B5EF4-FFF2-40B4-BE49-F238E27FC236}">
                <a16:creationId xmlns:a16="http://schemas.microsoft.com/office/drawing/2014/main" id="{C353FAA2-6917-4D4A-84A3-CA2AA41DB413}"/>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1" name="Title 1">
            <a:extLst>
              <a:ext uri="{FF2B5EF4-FFF2-40B4-BE49-F238E27FC236}">
                <a16:creationId xmlns:a16="http://schemas.microsoft.com/office/drawing/2014/main" id="{0E3B801D-55F7-403D-AC17-D1BB69947A36}"/>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127307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11</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Anticipated Environmental Impact of Planned Work</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4893647"/>
          </a:xfrm>
          <a:prstGeom prst="rect">
            <a:avLst/>
          </a:prstGeom>
          <a:noFill/>
          <a:ln w="12700">
            <a:solidFill>
              <a:schemeClr val="tx1"/>
            </a:solidFill>
          </a:ln>
        </p:spPr>
        <p:txBody>
          <a:bodyPr wrap="square" rtlCol="0">
            <a:spAutoFit/>
          </a:bodyPr>
          <a:lstStyle/>
          <a:p>
            <a:r>
              <a:rPr lang="en-US" sz="2400"/>
              <a:t>For project work planned at LIFT:</a:t>
            </a:r>
          </a:p>
          <a:p>
            <a:endParaRPr lang="en-US" sz="2400"/>
          </a:p>
          <a:p>
            <a:pPr marL="342900" indent="-342900">
              <a:buFont typeface="Arial" panose="020B0604020202020204" pitchFamily="34" charset="0"/>
              <a:buChar char="•"/>
            </a:pPr>
            <a:r>
              <a:rPr lang="en-US" sz="2400"/>
              <a:t>Identify potential adverse environmental impacts from the completion of this work </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The use of hazardous chemicals or other materials.</a:t>
            </a:r>
          </a:p>
          <a:p>
            <a:pPr marL="800100" lvl="1" indent="-342900">
              <a:buFont typeface="Courier New" panose="02070309020205020404" pitchFamily="49" charset="0"/>
              <a:buChar char="o"/>
            </a:pPr>
            <a:r>
              <a:rPr lang="en-US" sz="2400"/>
              <a:t>Provide SDS sheets for proposed chemicals and materials brought into LIFT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Possible emissions of toxic substances due to the operation of a process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If there are no adverse impacts show this page as “N/A”</a:t>
            </a:r>
          </a:p>
          <a:p>
            <a:pPr marL="342900" indent="-342900">
              <a:buFont typeface="Arial" panose="020B0604020202020204" pitchFamily="34" charset="0"/>
              <a:buChar char="•"/>
            </a:pPr>
            <a:endParaRPr lang="en-US" sz="2400"/>
          </a:p>
          <a:p>
            <a:endParaRPr lang="en-US" sz="2400"/>
          </a:p>
          <a:p>
            <a:endParaRPr lang="en-US" sz="2400"/>
          </a:p>
        </p:txBody>
      </p:sp>
      <p:sp>
        <p:nvSpPr>
          <p:cNvPr id="10" name="Footer Placeholder 1">
            <a:extLst>
              <a:ext uri="{FF2B5EF4-FFF2-40B4-BE49-F238E27FC236}">
                <a16:creationId xmlns:a16="http://schemas.microsoft.com/office/drawing/2014/main" id="{D86123DF-353C-4710-A7B1-8E51E3C99C23}"/>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02E3C421-8706-41A2-B46E-738333EFA1DB}"/>
              </a:ext>
            </a:extLst>
          </p:cNvPr>
          <p:cNvSpPr txBox="1"/>
          <p:nvPr/>
        </p:nvSpPr>
        <p:spPr>
          <a:xfrm>
            <a:off x="257962" y="64957"/>
            <a:ext cx="1610686" cy="461665"/>
          </a:xfrm>
          <a:prstGeom prst="rect">
            <a:avLst/>
          </a:prstGeom>
          <a:noFill/>
        </p:spPr>
        <p:txBody>
          <a:bodyPr wrap="square" rtlCol="0">
            <a:spAutoFit/>
          </a:bodyPr>
          <a:lstStyle/>
          <a:p>
            <a:r>
              <a:rPr lang="en-US" sz="2400"/>
              <a:t>Paper #:</a:t>
            </a:r>
          </a:p>
        </p:txBody>
      </p:sp>
      <p:sp>
        <p:nvSpPr>
          <p:cNvPr id="12" name="TextBox 11">
            <a:extLst>
              <a:ext uri="{FF2B5EF4-FFF2-40B4-BE49-F238E27FC236}">
                <a16:creationId xmlns:a16="http://schemas.microsoft.com/office/drawing/2014/main" id="{76880F7E-B8D9-4D07-825C-A54EFC447690}"/>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3" name="TextBox 12">
            <a:extLst>
              <a:ext uri="{FF2B5EF4-FFF2-40B4-BE49-F238E27FC236}">
                <a16:creationId xmlns:a16="http://schemas.microsoft.com/office/drawing/2014/main" id="{A38A2BBC-4186-4B74-ADC2-17F49571F4B8}"/>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14" name="TextBox 13">
            <a:extLst>
              <a:ext uri="{FF2B5EF4-FFF2-40B4-BE49-F238E27FC236}">
                <a16:creationId xmlns:a16="http://schemas.microsoft.com/office/drawing/2014/main" id="{DFA4D97C-0619-499C-AE4A-27506AF1BD01}"/>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5" name="Title 1">
            <a:extLst>
              <a:ext uri="{FF2B5EF4-FFF2-40B4-BE49-F238E27FC236}">
                <a16:creationId xmlns:a16="http://schemas.microsoft.com/office/drawing/2014/main" id="{0653BA68-E961-45F0-8DA6-E1CD7293774D}"/>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328607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12</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Current Technical State</a:t>
            </a:r>
          </a:p>
        </p:txBody>
      </p:sp>
      <p:sp>
        <p:nvSpPr>
          <p:cNvPr id="19" name="TextBox 18">
            <a:extLst>
              <a:ext uri="{FF2B5EF4-FFF2-40B4-BE49-F238E27FC236}">
                <a16:creationId xmlns:a16="http://schemas.microsoft.com/office/drawing/2014/main" id="{C88F626A-4414-4097-920C-B6F6BCDB8814}"/>
              </a:ext>
            </a:extLst>
          </p:cNvPr>
          <p:cNvSpPr txBox="1"/>
          <p:nvPr/>
        </p:nvSpPr>
        <p:spPr>
          <a:xfrm>
            <a:off x="5290655" y="6071394"/>
            <a:ext cx="1610686" cy="461665"/>
          </a:xfrm>
          <a:prstGeom prst="rect">
            <a:avLst/>
          </a:prstGeom>
          <a:noFill/>
        </p:spPr>
        <p:txBody>
          <a:bodyPr wrap="square" rtlCol="0">
            <a:spAutoFit/>
          </a:bodyPr>
          <a:lstStyle/>
          <a:p>
            <a:r>
              <a:rPr lang="en-US" sz="2400"/>
              <a:t>Appendix A</a:t>
            </a:r>
          </a:p>
        </p:txBody>
      </p:sp>
      <p:pic>
        <p:nvPicPr>
          <p:cNvPr id="8" name="Picture 7">
            <a:extLst>
              <a:ext uri="{FF2B5EF4-FFF2-40B4-BE49-F238E27FC236}">
                <a16:creationId xmlns:a16="http://schemas.microsoft.com/office/drawing/2014/main" id="{C7D2F967-6FAA-468E-863C-DE55780B118A}"/>
              </a:ext>
            </a:extLst>
          </p:cNvPr>
          <p:cNvPicPr>
            <a:picLocks noChangeAspect="1"/>
          </p:cNvPicPr>
          <p:nvPr/>
        </p:nvPicPr>
        <p:blipFill>
          <a:blip r:embed="rId2"/>
          <a:stretch>
            <a:fillRect/>
          </a:stretch>
        </p:blipFill>
        <p:spPr>
          <a:xfrm>
            <a:off x="793632" y="1068620"/>
            <a:ext cx="10604733" cy="5002774"/>
          </a:xfrm>
          <a:prstGeom prst="rect">
            <a:avLst/>
          </a:prstGeom>
        </p:spPr>
      </p:pic>
      <p:sp>
        <p:nvSpPr>
          <p:cNvPr id="10" name="Footer Placeholder 1">
            <a:extLst>
              <a:ext uri="{FF2B5EF4-FFF2-40B4-BE49-F238E27FC236}">
                <a16:creationId xmlns:a16="http://schemas.microsoft.com/office/drawing/2014/main" id="{2E2C8578-B08A-48EE-AAD1-5438A16D4992}"/>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13" name="TextBox 12">
            <a:extLst>
              <a:ext uri="{FF2B5EF4-FFF2-40B4-BE49-F238E27FC236}">
                <a16:creationId xmlns:a16="http://schemas.microsoft.com/office/drawing/2014/main" id="{9B0BC4A0-9449-4707-91CB-E0977AD7F218}"/>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14" name="TextBox 13">
            <a:extLst>
              <a:ext uri="{FF2B5EF4-FFF2-40B4-BE49-F238E27FC236}">
                <a16:creationId xmlns:a16="http://schemas.microsoft.com/office/drawing/2014/main" id="{A11A83EB-FFD3-4C23-86A4-455E876BA335}"/>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5" name="TextBox 14">
            <a:extLst>
              <a:ext uri="{FF2B5EF4-FFF2-40B4-BE49-F238E27FC236}">
                <a16:creationId xmlns:a16="http://schemas.microsoft.com/office/drawing/2014/main" id="{C95D63BA-715E-446D-BE8E-885D071D5211}"/>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6" name="TextBox 15">
            <a:extLst>
              <a:ext uri="{FF2B5EF4-FFF2-40B4-BE49-F238E27FC236}">
                <a16:creationId xmlns:a16="http://schemas.microsoft.com/office/drawing/2014/main" id="{994EDE3B-E5C6-45A1-9E83-F0D35BC96C05}"/>
              </a:ext>
            </a:extLst>
          </p:cNvPr>
          <p:cNvSpPr txBox="1"/>
          <p:nvPr/>
        </p:nvSpPr>
        <p:spPr>
          <a:xfrm>
            <a:off x="257962" y="64957"/>
            <a:ext cx="1610686" cy="461665"/>
          </a:xfrm>
          <a:prstGeom prst="rect">
            <a:avLst/>
          </a:prstGeom>
          <a:noFill/>
        </p:spPr>
        <p:txBody>
          <a:bodyPr wrap="square" rtlCol="0">
            <a:spAutoFit/>
          </a:bodyPr>
          <a:lstStyle/>
          <a:p>
            <a:r>
              <a:rPr lang="en-US" sz="2400"/>
              <a:t>Paper #:</a:t>
            </a:r>
          </a:p>
        </p:txBody>
      </p:sp>
      <p:sp>
        <p:nvSpPr>
          <p:cNvPr id="12" name="Title 1">
            <a:extLst>
              <a:ext uri="{FF2B5EF4-FFF2-40B4-BE49-F238E27FC236}">
                <a16:creationId xmlns:a16="http://schemas.microsoft.com/office/drawing/2014/main" id="{34A6D084-B599-48CD-B687-2577F47852E7}"/>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7866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2</a:t>
            </a:fld>
            <a:endParaRPr lang="en-US"/>
          </a:p>
        </p:txBody>
      </p:sp>
      <p:sp>
        <p:nvSpPr>
          <p:cNvPr id="28" name="Title 1">
            <a:extLst>
              <a:ext uri="{FF2B5EF4-FFF2-40B4-BE49-F238E27FC236}">
                <a16:creationId xmlns:a16="http://schemas.microsoft.com/office/drawing/2014/main" id="{448C3104-8980-4835-ACBA-A30FC36DE35E}"/>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 Project Instructions</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319632"/>
            <a:ext cx="11676076" cy="4001095"/>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000"/>
              <a:t>Complete the attached forms to submit your project. Feel free to add extra slides as needed to fully respond to the Request for Proposal. </a:t>
            </a:r>
          </a:p>
          <a:p>
            <a:pPr marL="342900" indent="-342900">
              <a:buFont typeface="Arial" panose="020B0604020202020204" pitchFamily="34" charset="0"/>
              <a:buChar char="•"/>
            </a:pPr>
            <a:r>
              <a:rPr lang="en-US" sz="2000"/>
              <a:t>Include proposed budget, timing plan, and resource plan</a:t>
            </a:r>
          </a:p>
          <a:p>
            <a:pPr marL="342900" indent="-342900">
              <a:buFont typeface="Arial" panose="020B0604020202020204" pitchFamily="34" charset="0"/>
              <a:buChar char="•"/>
            </a:pPr>
            <a:r>
              <a:rPr lang="en-US" sz="2000"/>
              <a:t>Projects will be evaluated on:</a:t>
            </a:r>
          </a:p>
          <a:p>
            <a:pPr marL="800100" lvl="1" indent="-342900">
              <a:buFont typeface="Courier New" panose="02070309020205020404" pitchFamily="49" charset="0"/>
              <a:buChar char="o"/>
            </a:pPr>
            <a:r>
              <a:rPr lang="en-US"/>
              <a:t>Technical ability to support the request</a:t>
            </a:r>
          </a:p>
          <a:p>
            <a:pPr marL="800100" lvl="1" indent="-342900">
              <a:buFont typeface="Courier New" panose="02070309020205020404" pitchFamily="49" charset="0"/>
              <a:buChar char="o"/>
            </a:pPr>
            <a:r>
              <a:rPr lang="en-US"/>
              <a:t>Ability to meet program timing &amp; proposed budget including cost share</a:t>
            </a:r>
          </a:p>
          <a:p>
            <a:pPr marL="800100" lvl="1" indent="-342900">
              <a:buFont typeface="Courier New" panose="02070309020205020404" pitchFamily="49" charset="0"/>
              <a:buChar char="o"/>
            </a:pPr>
            <a:r>
              <a:rPr lang="en-US"/>
              <a:t>LIFT Member Engagement</a:t>
            </a:r>
          </a:p>
          <a:p>
            <a:pPr marL="342900" indent="-342900">
              <a:buFont typeface="Arial" panose="020B0604020202020204" pitchFamily="34" charset="0"/>
              <a:buChar char="•"/>
            </a:pPr>
            <a:r>
              <a:rPr lang="en-US" sz="2000"/>
              <a:t>Responding to this request for proposal for services does not require the provider to be able to support the entire request. Should there be aspects that cannot be supported, simply note those on the proposal. </a:t>
            </a:r>
          </a:p>
          <a:p>
            <a:pPr marL="342900" indent="-342900">
              <a:buFont typeface="Arial" panose="020B0604020202020204" pitchFamily="34" charset="0"/>
              <a:buChar char="•"/>
            </a:pPr>
            <a:r>
              <a:rPr lang="en-US" sz="2000"/>
              <a:t>There is no limit to the number of proposals that can be submitted by a single entity</a:t>
            </a:r>
          </a:p>
          <a:p>
            <a:pPr marL="342900" indent="-342900">
              <a:buFont typeface="Arial" panose="020B0604020202020204" pitchFamily="34" charset="0"/>
              <a:buChar char="•"/>
            </a:pPr>
            <a:r>
              <a:rPr lang="en-US" sz="2000"/>
              <a:t>Submit completed forms to </a:t>
            </a:r>
            <a:r>
              <a:rPr lang="en-US" sz="2000">
                <a:hlinkClick r:id="rId2"/>
              </a:rPr>
              <a:t>https://lift.technology/project-calls/</a:t>
            </a:r>
            <a:endParaRPr lang="en-US" sz="2000"/>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LIFT membership not required for proposal submission but is required for receipt of funds</a:t>
            </a:r>
          </a:p>
        </p:txBody>
      </p:sp>
      <p:sp>
        <p:nvSpPr>
          <p:cNvPr id="10" name="Rectangle 9">
            <a:extLst>
              <a:ext uri="{FF2B5EF4-FFF2-40B4-BE49-F238E27FC236}">
                <a16:creationId xmlns:a16="http://schemas.microsoft.com/office/drawing/2014/main" id="{BD445DF4-DBE1-42FC-AE00-85F37DA5D881}"/>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Instructions</a:t>
            </a:r>
          </a:p>
        </p:txBody>
      </p:sp>
      <p:sp>
        <p:nvSpPr>
          <p:cNvPr id="11" name="Footer Placeholder 1">
            <a:extLst>
              <a:ext uri="{FF2B5EF4-FFF2-40B4-BE49-F238E27FC236}">
                <a16:creationId xmlns:a16="http://schemas.microsoft.com/office/drawing/2014/main" id="{12D09940-C327-4A2F-866D-23054FA0022C}"/>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Tree>
    <p:extLst>
      <p:ext uri="{BB962C8B-B14F-4D97-AF65-F5344CB8AC3E}">
        <p14:creationId xmlns:p14="http://schemas.microsoft.com/office/powerpoint/2010/main" val="220256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3</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Project Data </a:t>
            </a:r>
          </a:p>
        </p:txBody>
      </p:sp>
      <p:sp>
        <p:nvSpPr>
          <p:cNvPr id="3" name="TextBox 2">
            <a:extLst>
              <a:ext uri="{FF2B5EF4-FFF2-40B4-BE49-F238E27FC236}">
                <a16:creationId xmlns:a16="http://schemas.microsoft.com/office/drawing/2014/main" id="{708E08CB-72A1-407F-B4DB-D665A139393A}"/>
              </a:ext>
            </a:extLst>
          </p:cNvPr>
          <p:cNvSpPr txBox="1"/>
          <p:nvPr/>
        </p:nvSpPr>
        <p:spPr>
          <a:xfrm>
            <a:off x="444618" y="1131726"/>
            <a:ext cx="2567030" cy="461665"/>
          </a:xfrm>
          <a:prstGeom prst="rect">
            <a:avLst/>
          </a:prstGeom>
          <a:noFill/>
        </p:spPr>
        <p:txBody>
          <a:bodyPr wrap="square" rtlCol="0">
            <a:spAutoFit/>
          </a:bodyPr>
          <a:lstStyle/>
          <a:p>
            <a:r>
              <a:rPr lang="en-US" sz="2400"/>
              <a:t>Submission Date:</a:t>
            </a:r>
          </a:p>
        </p:txBody>
      </p:sp>
      <p:sp>
        <p:nvSpPr>
          <p:cNvPr id="8" name="TextBox 7">
            <a:extLst>
              <a:ext uri="{FF2B5EF4-FFF2-40B4-BE49-F238E27FC236}">
                <a16:creationId xmlns:a16="http://schemas.microsoft.com/office/drawing/2014/main" id="{F6956FAA-0CCD-46DA-85C2-B945B336DB92}"/>
              </a:ext>
            </a:extLst>
          </p:cNvPr>
          <p:cNvSpPr txBox="1"/>
          <p:nvPr/>
        </p:nvSpPr>
        <p:spPr>
          <a:xfrm>
            <a:off x="2901630" y="1131725"/>
            <a:ext cx="3194369" cy="468665"/>
          </a:xfrm>
          <a:prstGeom prst="rect">
            <a:avLst/>
          </a:prstGeom>
          <a:noFill/>
          <a:ln w="12700">
            <a:solidFill>
              <a:schemeClr val="tx1"/>
            </a:solidFill>
          </a:ln>
        </p:spPr>
        <p:txBody>
          <a:bodyPr wrap="square" rtlCol="0">
            <a:spAutoFit/>
          </a:bodyPr>
          <a:lstStyle/>
          <a:p>
            <a:endParaRPr lang="en-US" sz="2400"/>
          </a:p>
        </p:txBody>
      </p:sp>
      <p:sp>
        <p:nvSpPr>
          <p:cNvPr id="9" name="TextBox 8">
            <a:extLst>
              <a:ext uri="{FF2B5EF4-FFF2-40B4-BE49-F238E27FC236}">
                <a16:creationId xmlns:a16="http://schemas.microsoft.com/office/drawing/2014/main" id="{720783B7-A06F-4F9A-AFDF-3685D4334C7C}"/>
              </a:ext>
            </a:extLst>
          </p:cNvPr>
          <p:cNvSpPr txBox="1"/>
          <p:nvPr/>
        </p:nvSpPr>
        <p:spPr>
          <a:xfrm>
            <a:off x="444618" y="1640480"/>
            <a:ext cx="2567030" cy="461665"/>
          </a:xfrm>
          <a:prstGeom prst="rect">
            <a:avLst/>
          </a:prstGeom>
          <a:noFill/>
        </p:spPr>
        <p:txBody>
          <a:bodyPr wrap="square" rtlCol="0">
            <a:spAutoFit/>
          </a:bodyPr>
          <a:lstStyle/>
          <a:p>
            <a:r>
              <a:rPr lang="en-US" sz="2400"/>
              <a:t>Paper Number:</a:t>
            </a:r>
          </a:p>
        </p:txBody>
      </p:sp>
      <p:sp>
        <p:nvSpPr>
          <p:cNvPr id="10" name="TextBox 9">
            <a:extLst>
              <a:ext uri="{FF2B5EF4-FFF2-40B4-BE49-F238E27FC236}">
                <a16:creationId xmlns:a16="http://schemas.microsoft.com/office/drawing/2014/main" id="{B50162D6-B361-44EF-90E8-6695868DC01F}"/>
              </a:ext>
            </a:extLst>
          </p:cNvPr>
          <p:cNvSpPr txBox="1"/>
          <p:nvPr/>
        </p:nvSpPr>
        <p:spPr>
          <a:xfrm>
            <a:off x="2901630" y="1677454"/>
            <a:ext cx="3194369" cy="461665"/>
          </a:xfrm>
          <a:prstGeom prst="rect">
            <a:avLst/>
          </a:prstGeom>
          <a:noFill/>
          <a:ln w="12700">
            <a:solidFill>
              <a:schemeClr val="tx1"/>
            </a:solidFill>
          </a:ln>
        </p:spPr>
        <p:txBody>
          <a:bodyPr wrap="square" rtlCol="0">
            <a:spAutoFit/>
          </a:bodyPr>
          <a:lstStyle/>
          <a:p>
            <a:endParaRPr lang="en-US" sz="2400"/>
          </a:p>
        </p:txBody>
      </p:sp>
      <p:sp>
        <p:nvSpPr>
          <p:cNvPr id="11" name="TextBox 10">
            <a:extLst>
              <a:ext uri="{FF2B5EF4-FFF2-40B4-BE49-F238E27FC236}">
                <a16:creationId xmlns:a16="http://schemas.microsoft.com/office/drawing/2014/main" id="{288F4667-DE02-4774-97E2-09D07ACE2466}"/>
              </a:ext>
            </a:extLst>
          </p:cNvPr>
          <p:cNvSpPr txBox="1"/>
          <p:nvPr/>
        </p:nvSpPr>
        <p:spPr>
          <a:xfrm>
            <a:off x="444618" y="2199788"/>
            <a:ext cx="1625482" cy="461665"/>
          </a:xfrm>
          <a:prstGeom prst="rect">
            <a:avLst/>
          </a:prstGeom>
          <a:noFill/>
        </p:spPr>
        <p:txBody>
          <a:bodyPr wrap="square" rtlCol="0">
            <a:spAutoFit/>
          </a:bodyPr>
          <a:lstStyle/>
          <a:p>
            <a:r>
              <a:rPr lang="en-US" sz="2400"/>
              <a:t>Company:</a:t>
            </a:r>
          </a:p>
        </p:txBody>
      </p:sp>
      <p:sp>
        <p:nvSpPr>
          <p:cNvPr id="12" name="TextBox 11">
            <a:extLst>
              <a:ext uri="{FF2B5EF4-FFF2-40B4-BE49-F238E27FC236}">
                <a16:creationId xmlns:a16="http://schemas.microsoft.com/office/drawing/2014/main" id="{0FAC1F08-06F3-46DD-957C-04FC3338B82C}"/>
              </a:ext>
            </a:extLst>
          </p:cNvPr>
          <p:cNvSpPr txBox="1"/>
          <p:nvPr/>
        </p:nvSpPr>
        <p:spPr>
          <a:xfrm>
            <a:off x="1926168" y="2217611"/>
            <a:ext cx="4169832" cy="461665"/>
          </a:xfrm>
          <a:prstGeom prst="rect">
            <a:avLst/>
          </a:prstGeom>
          <a:noFill/>
          <a:ln w="12700">
            <a:solidFill>
              <a:schemeClr val="tx1"/>
            </a:solidFill>
          </a:ln>
        </p:spPr>
        <p:txBody>
          <a:bodyPr wrap="square" rtlCol="0">
            <a:spAutoFit/>
          </a:bodyPr>
          <a:lstStyle/>
          <a:p>
            <a:endParaRPr lang="en-US" sz="2400"/>
          </a:p>
        </p:txBody>
      </p:sp>
      <p:sp>
        <p:nvSpPr>
          <p:cNvPr id="13" name="TextBox 12">
            <a:extLst>
              <a:ext uri="{FF2B5EF4-FFF2-40B4-BE49-F238E27FC236}">
                <a16:creationId xmlns:a16="http://schemas.microsoft.com/office/drawing/2014/main" id="{A7C3782D-C095-446E-B196-C71C4C2C5A6C}"/>
              </a:ext>
            </a:extLst>
          </p:cNvPr>
          <p:cNvSpPr txBox="1"/>
          <p:nvPr/>
        </p:nvSpPr>
        <p:spPr>
          <a:xfrm>
            <a:off x="6268279" y="2213629"/>
            <a:ext cx="2567030" cy="461665"/>
          </a:xfrm>
          <a:prstGeom prst="rect">
            <a:avLst/>
          </a:prstGeom>
          <a:noFill/>
        </p:spPr>
        <p:txBody>
          <a:bodyPr wrap="square" rtlCol="0">
            <a:spAutoFit/>
          </a:bodyPr>
          <a:lstStyle/>
          <a:p>
            <a:r>
              <a:rPr lang="en-US" sz="2400"/>
              <a:t>LIFT Member?</a:t>
            </a:r>
          </a:p>
        </p:txBody>
      </p:sp>
      <p:sp>
        <p:nvSpPr>
          <p:cNvPr id="14" name="TextBox 13">
            <a:extLst>
              <a:ext uri="{FF2B5EF4-FFF2-40B4-BE49-F238E27FC236}">
                <a16:creationId xmlns:a16="http://schemas.microsoft.com/office/drawing/2014/main" id="{A8F2A2AB-396D-4B4B-B854-9D5D6D27088E}"/>
              </a:ext>
            </a:extLst>
          </p:cNvPr>
          <p:cNvSpPr txBox="1"/>
          <p:nvPr/>
        </p:nvSpPr>
        <p:spPr>
          <a:xfrm>
            <a:off x="8316767" y="2217874"/>
            <a:ext cx="935153" cy="461665"/>
          </a:xfrm>
          <a:prstGeom prst="rect">
            <a:avLst/>
          </a:prstGeom>
          <a:noFill/>
          <a:ln w="12700">
            <a:solidFill>
              <a:schemeClr val="tx1"/>
            </a:solidFill>
          </a:ln>
        </p:spPr>
        <p:txBody>
          <a:bodyPr wrap="square" rtlCol="0">
            <a:spAutoFit/>
          </a:bodyPr>
          <a:lstStyle/>
          <a:p>
            <a:endParaRPr lang="en-US" sz="2400"/>
          </a:p>
        </p:txBody>
      </p:sp>
      <p:sp>
        <p:nvSpPr>
          <p:cNvPr id="18" name="TextBox 17">
            <a:extLst>
              <a:ext uri="{FF2B5EF4-FFF2-40B4-BE49-F238E27FC236}">
                <a16:creationId xmlns:a16="http://schemas.microsoft.com/office/drawing/2014/main" id="{24507462-A5B1-4AA0-99C4-8952377D230C}"/>
              </a:ext>
            </a:extLst>
          </p:cNvPr>
          <p:cNvSpPr txBox="1"/>
          <p:nvPr/>
        </p:nvSpPr>
        <p:spPr>
          <a:xfrm>
            <a:off x="6243682" y="1660528"/>
            <a:ext cx="1881495" cy="461665"/>
          </a:xfrm>
          <a:prstGeom prst="rect">
            <a:avLst/>
          </a:prstGeom>
          <a:noFill/>
        </p:spPr>
        <p:txBody>
          <a:bodyPr wrap="square" rtlCol="0">
            <a:spAutoFit/>
          </a:bodyPr>
          <a:lstStyle/>
          <a:p>
            <a:r>
              <a:rPr lang="en-US" sz="2400"/>
              <a:t>Proprietary?</a:t>
            </a:r>
          </a:p>
        </p:txBody>
      </p:sp>
      <p:sp>
        <p:nvSpPr>
          <p:cNvPr id="19" name="TextBox 18">
            <a:extLst>
              <a:ext uri="{FF2B5EF4-FFF2-40B4-BE49-F238E27FC236}">
                <a16:creationId xmlns:a16="http://schemas.microsoft.com/office/drawing/2014/main" id="{AC0B50AD-603C-4BEB-B80E-D4BF31F48965}"/>
              </a:ext>
            </a:extLst>
          </p:cNvPr>
          <p:cNvSpPr txBox="1"/>
          <p:nvPr/>
        </p:nvSpPr>
        <p:spPr>
          <a:xfrm>
            <a:off x="8316767" y="1675366"/>
            <a:ext cx="935153" cy="461665"/>
          </a:xfrm>
          <a:prstGeom prst="rect">
            <a:avLst/>
          </a:prstGeom>
          <a:noFill/>
          <a:ln w="12700">
            <a:solidFill>
              <a:schemeClr val="tx1"/>
            </a:solidFill>
          </a:ln>
        </p:spPr>
        <p:txBody>
          <a:bodyPr wrap="square" rtlCol="0">
            <a:spAutoFit/>
          </a:bodyPr>
          <a:lstStyle/>
          <a:p>
            <a:endParaRPr lang="en-US" sz="2400"/>
          </a:p>
        </p:txBody>
      </p:sp>
      <p:sp>
        <p:nvSpPr>
          <p:cNvPr id="20" name="TextBox 19">
            <a:extLst>
              <a:ext uri="{FF2B5EF4-FFF2-40B4-BE49-F238E27FC236}">
                <a16:creationId xmlns:a16="http://schemas.microsoft.com/office/drawing/2014/main" id="{0BEF9FA9-EECE-4284-89E9-BE0DC1073B8F}"/>
              </a:ext>
            </a:extLst>
          </p:cNvPr>
          <p:cNvSpPr txBox="1"/>
          <p:nvPr/>
        </p:nvSpPr>
        <p:spPr>
          <a:xfrm>
            <a:off x="444618" y="2761697"/>
            <a:ext cx="838898" cy="461665"/>
          </a:xfrm>
          <a:prstGeom prst="rect">
            <a:avLst/>
          </a:prstGeom>
          <a:noFill/>
        </p:spPr>
        <p:txBody>
          <a:bodyPr wrap="square" rtlCol="0">
            <a:spAutoFit/>
          </a:bodyPr>
          <a:lstStyle/>
          <a:p>
            <a:r>
              <a:rPr lang="en-US" sz="2400"/>
              <a:t>Title:</a:t>
            </a:r>
          </a:p>
        </p:txBody>
      </p:sp>
      <p:sp>
        <p:nvSpPr>
          <p:cNvPr id="21" name="TextBox 20">
            <a:extLst>
              <a:ext uri="{FF2B5EF4-FFF2-40B4-BE49-F238E27FC236}">
                <a16:creationId xmlns:a16="http://schemas.microsoft.com/office/drawing/2014/main" id="{8066C832-3764-4AD6-95E6-BDD104DF31E6}"/>
              </a:ext>
            </a:extLst>
          </p:cNvPr>
          <p:cNvSpPr txBox="1"/>
          <p:nvPr/>
        </p:nvSpPr>
        <p:spPr>
          <a:xfrm>
            <a:off x="1283516" y="2748236"/>
            <a:ext cx="10463866" cy="461665"/>
          </a:xfrm>
          <a:prstGeom prst="rect">
            <a:avLst/>
          </a:prstGeom>
          <a:noFill/>
          <a:ln w="12700">
            <a:solidFill>
              <a:schemeClr val="tx1"/>
            </a:solidFill>
          </a:ln>
        </p:spPr>
        <p:txBody>
          <a:bodyPr wrap="square" rtlCol="0">
            <a:spAutoFit/>
          </a:bodyPr>
          <a:lstStyle/>
          <a:p>
            <a:endParaRPr lang="en-US" sz="2400"/>
          </a:p>
        </p:txBody>
      </p:sp>
      <p:sp>
        <p:nvSpPr>
          <p:cNvPr id="22" name="TextBox 21">
            <a:extLst>
              <a:ext uri="{FF2B5EF4-FFF2-40B4-BE49-F238E27FC236}">
                <a16:creationId xmlns:a16="http://schemas.microsoft.com/office/drawing/2014/main" id="{CA75D595-C306-4834-8C9A-9EED6E9A4C02}"/>
              </a:ext>
            </a:extLst>
          </p:cNvPr>
          <p:cNvSpPr txBox="1"/>
          <p:nvPr/>
        </p:nvSpPr>
        <p:spPr>
          <a:xfrm>
            <a:off x="1283516" y="3216900"/>
            <a:ext cx="10463866" cy="461665"/>
          </a:xfrm>
          <a:prstGeom prst="rect">
            <a:avLst/>
          </a:prstGeom>
          <a:noFill/>
          <a:ln w="12700">
            <a:solidFill>
              <a:schemeClr val="tx1"/>
            </a:solidFill>
          </a:ln>
        </p:spPr>
        <p:txBody>
          <a:bodyPr wrap="square" rtlCol="0">
            <a:spAutoFit/>
          </a:bodyPr>
          <a:lstStyle/>
          <a:p>
            <a:endParaRPr lang="en-US" sz="2400"/>
          </a:p>
        </p:txBody>
      </p:sp>
      <p:sp>
        <p:nvSpPr>
          <p:cNvPr id="23" name="TextBox 22">
            <a:extLst>
              <a:ext uri="{FF2B5EF4-FFF2-40B4-BE49-F238E27FC236}">
                <a16:creationId xmlns:a16="http://schemas.microsoft.com/office/drawing/2014/main" id="{1DBB362E-EABD-46B9-8633-3E70B4CED45A}"/>
              </a:ext>
            </a:extLst>
          </p:cNvPr>
          <p:cNvSpPr txBox="1"/>
          <p:nvPr/>
        </p:nvSpPr>
        <p:spPr>
          <a:xfrm>
            <a:off x="444618" y="3751484"/>
            <a:ext cx="838898" cy="461665"/>
          </a:xfrm>
          <a:prstGeom prst="rect">
            <a:avLst/>
          </a:prstGeom>
          <a:noFill/>
        </p:spPr>
        <p:txBody>
          <a:bodyPr wrap="square" rtlCol="0">
            <a:spAutoFit/>
          </a:bodyPr>
          <a:lstStyle/>
          <a:p>
            <a:r>
              <a:rPr lang="en-US" sz="2400"/>
              <a:t>Goal:</a:t>
            </a:r>
          </a:p>
        </p:txBody>
      </p:sp>
      <p:sp>
        <p:nvSpPr>
          <p:cNvPr id="24" name="TextBox 23">
            <a:extLst>
              <a:ext uri="{FF2B5EF4-FFF2-40B4-BE49-F238E27FC236}">
                <a16:creationId xmlns:a16="http://schemas.microsoft.com/office/drawing/2014/main" id="{1070BC5C-466B-46F0-A79F-3E2C384303E2}"/>
              </a:ext>
            </a:extLst>
          </p:cNvPr>
          <p:cNvSpPr txBox="1"/>
          <p:nvPr/>
        </p:nvSpPr>
        <p:spPr>
          <a:xfrm>
            <a:off x="1283516" y="3751484"/>
            <a:ext cx="10463866" cy="461665"/>
          </a:xfrm>
          <a:prstGeom prst="rect">
            <a:avLst/>
          </a:prstGeom>
          <a:noFill/>
          <a:ln w="12700">
            <a:solidFill>
              <a:schemeClr val="tx1"/>
            </a:solidFill>
          </a:ln>
        </p:spPr>
        <p:txBody>
          <a:bodyPr wrap="square" rtlCol="0">
            <a:spAutoFit/>
          </a:bodyPr>
          <a:lstStyle/>
          <a:p>
            <a:endParaRPr lang="en-US" sz="2400"/>
          </a:p>
        </p:txBody>
      </p:sp>
      <p:sp>
        <p:nvSpPr>
          <p:cNvPr id="25" name="TextBox 24">
            <a:extLst>
              <a:ext uri="{FF2B5EF4-FFF2-40B4-BE49-F238E27FC236}">
                <a16:creationId xmlns:a16="http://schemas.microsoft.com/office/drawing/2014/main" id="{58B5FBE7-178E-453A-9277-821F960F7E31}"/>
              </a:ext>
            </a:extLst>
          </p:cNvPr>
          <p:cNvSpPr txBox="1"/>
          <p:nvPr/>
        </p:nvSpPr>
        <p:spPr>
          <a:xfrm>
            <a:off x="1283516" y="4213149"/>
            <a:ext cx="10463866" cy="461665"/>
          </a:xfrm>
          <a:prstGeom prst="rect">
            <a:avLst/>
          </a:prstGeom>
          <a:noFill/>
          <a:ln w="12700">
            <a:solidFill>
              <a:schemeClr val="tx1"/>
            </a:solidFill>
          </a:ln>
        </p:spPr>
        <p:txBody>
          <a:bodyPr wrap="square" rtlCol="0">
            <a:spAutoFit/>
          </a:bodyPr>
          <a:lstStyle/>
          <a:p>
            <a:endParaRPr lang="en-US" sz="2400"/>
          </a:p>
        </p:txBody>
      </p:sp>
      <p:sp>
        <p:nvSpPr>
          <p:cNvPr id="26" name="TextBox 25">
            <a:extLst>
              <a:ext uri="{FF2B5EF4-FFF2-40B4-BE49-F238E27FC236}">
                <a16:creationId xmlns:a16="http://schemas.microsoft.com/office/drawing/2014/main" id="{0AFFDC88-7D65-4E81-9C50-994CF9808C95}"/>
              </a:ext>
            </a:extLst>
          </p:cNvPr>
          <p:cNvSpPr txBox="1"/>
          <p:nvPr/>
        </p:nvSpPr>
        <p:spPr>
          <a:xfrm>
            <a:off x="6223669" y="1131724"/>
            <a:ext cx="1315672" cy="461665"/>
          </a:xfrm>
          <a:prstGeom prst="rect">
            <a:avLst/>
          </a:prstGeom>
          <a:noFill/>
        </p:spPr>
        <p:txBody>
          <a:bodyPr wrap="square" rtlCol="0">
            <a:spAutoFit/>
          </a:bodyPr>
          <a:lstStyle/>
          <a:p>
            <a:r>
              <a:rPr lang="en-US" sz="2400"/>
              <a:t>Industry:</a:t>
            </a:r>
          </a:p>
        </p:txBody>
      </p:sp>
      <p:sp>
        <p:nvSpPr>
          <p:cNvPr id="27" name="TextBox 26">
            <a:extLst>
              <a:ext uri="{FF2B5EF4-FFF2-40B4-BE49-F238E27FC236}">
                <a16:creationId xmlns:a16="http://schemas.microsoft.com/office/drawing/2014/main" id="{1819499D-FE93-4E3E-ADB8-B1FAF63AF9EA}"/>
              </a:ext>
            </a:extLst>
          </p:cNvPr>
          <p:cNvSpPr txBox="1"/>
          <p:nvPr/>
        </p:nvSpPr>
        <p:spPr>
          <a:xfrm>
            <a:off x="8320055" y="1132137"/>
            <a:ext cx="3362366" cy="461665"/>
          </a:xfrm>
          <a:prstGeom prst="rect">
            <a:avLst/>
          </a:prstGeom>
          <a:noFill/>
          <a:ln w="12700">
            <a:solidFill>
              <a:schemeClr val="tx1"/>
            </a:solidFill>
          </a:ln>
        </p:spPr>
        <p:txBody>
          <a:bodyPr wrap="square" rtlCol="0">
            <a:spAutoFit/>
          </a:bodyPr>
          <a:lstStyle/>
          <a:p>
            <a:endParaRPr lang="en-US" sz="2400"/>
          </a:p>
        </p:txBody>
      </p:sp>
      <p:sp>
        <p:nvSpPr>
          <p:cNvPr id="30" name="TextBox 29">
            <a:extLst>
              <a:ext uri="{FF2B5EF4-FFF2-40B4-BE49-F238E27FC236}">
                <a16:creationId xmlns:a16="http://schemas.microsoft.com/office/drawing/2014/main" id="{DEB3B0A4-101F-44ED-8983-018AE739877A}"/>
              </a:ext>
            </a:extLst>
          </p:cNvPr>
          <p:cNvSpPr txBox="1"/>
          <p:nvPr/>
        </p:nvSpPr>
        <p:spPr>
          <a:xfrm>
            <a:off x="2476959" y="4936162"/>
            <a:ext cx="3551928" cy="461665"/>
          </a:xfrm>
          <a:prstGeom prst="rect">
            <a:avLst/>
          </a:prstGeom>
          <a:noFill/>
          <a:ln w="12700">
            <a:solidFill>
              <a:schemeClr val="tx1"/>
            </a:solidFill>
          </a:ln>
        </p:spPr>
        <p:txBody>
          <a:bodyPr wrap="square" rtlCol="0">
            <a:spAutoFit/>
          </a:bodyPr>
          <a:lstStyle/>
          <a:p>
            <a:endParaRPr lang="en-US" sz="2400"/>
          </a:p>
        </p:txBody>
      </p:sp>
      <p:sp>
        <p:nvSpPr>
          <p:cNvPr id="31" name="TextBox 30">
            <a:extLst>
              <a:ext uri="{FF2B5EF4-FFF2-40B4-BE49-F238E27FC236}">
                <a16:creationId xmlns:a16="http://schemas.microsoft.com/office/drawing/2014/main" id="{BFA6166B-7B4F-4FB8-ADBA-62BFC962D644}"/>
              </a:ext>
            </a:extLst>
          </p:cNvPr>
          <p:cNvSpPr txBox="1"/>
          <p:nvPr/>
        </p:nvSpPr>
        <p:spPr>
          <a:xfrm>
            <a:off x="444618" y="4922109"/>
            <a:ext cx="2341926" cy="461665"/>
          </a:xfrm>
          <a:prstGeom prst="rect">
            <a:avLst/>
          </a:prstGeom>
          <a:noFill/>
        </p:spPr>
        <p:txBody>
          <a:bodyPr wrap="square" rtlCol="0">
            <a:spAutoFit/>
          </a:bodyPr>
          <a:lstStyle/>
          <a:p>
            <a:r>
              <a:rPr lang="en-US" sz="2400"/>
              <a:t>Project Leader:</a:t>
            </a:r>
          </a:p>
        </p:txBody>
      </p:sp>
      <p:sp>
        <p:nvSpPr>
          <p:cNvPr id="32" name="TextBox 31">
            <a:extLst>
              <a:ext uri="{FF2B5EF4-FFF2-40B4-BE49-F238E27FC236}">
                <a16:creationId xmlns:a16="http://schemas.microsoft.com/office/drawing/2014/main" id="{284D2540-D90C-46DC-B1F3-E8F8792342A8}"/>
              </a:ext>
            </a:extLst>
          </p:cNvPr>
          <p:cNvSpPr txBox="1"/>
          <p:nvPr/>
        </p:nvSpPr>
        <p:spPr>
          <a:xfrm>
            <a:off x="6220873" y="4931477"/>
            <a:ext cx="1904304" cy="461665"/>
          </a:xfrm>
          <a:prstGeom prst="rect">
            <a:avLst/>
          </a:prstGeom>
          <a:noFill/>
        </p:spPr>
        <p:txBody>
          <a:bodyPr wrap="square" rtlCol="0">
            <a:spAutoFit/>
          </a:bodyPr>
          <a:lstStyle/>
          <a:p>
            <a:r>
              <a:rPr lang="en-US" sz="2400"/>
              <a:t>Leader Email:</a:t>
            </a:r>
          </a:p>
        </p:txBody>
      </p:sp>
      <p:sp>
        <p:nvSpPr>
          <p:cNvPr id="33" name="TextBox 32">
            <a:extLst>
              <a:ext uri="{FF2B5EF4-FFF2-40B4-BE49-F238E27FC236}">
                <a16:creationId xmlns:a16="http://schemas.microsoft.com/office/drawing/2014/main" id="{574FAF57-5904-4D22-9E8C-525E764EDDA5}"/>
              </a:ext>
            </a:extLst>
          </p:cNvPr>
          <p:cNvSpPr txBox="1"/>
          <p:nvPr/>
        </p:nvSpPr>
        <p:spPr>
          <a:xfrm>
            <a:off x="8255095" y="4931477"/>
            <a:ext cx="3492287" cy="461665"/>
          </a:xfrm>
          <a:prstGeom prst="rect">
            <a:avLst/>
          </a:prstGeom>
          <a:noFill/>
          <a:ln w="12700">
            <a:solidFill>
              <a:schemeClr val="tx1"/>
            </a:solidFill>
          </a:ln>
        </p:spPr>
        <p:txBody>
          <a:bodyPr wrap="square" rtlCol="0">
            <a:spAutoFit/>
          </a:bodyPr>
          <a:lstStyle/>
          <a:p>
            <a:endParaRPr lang="en-US" sz="2400"/>
          </a:p>
        </p:txBody>
      </p:sp>
      <p:sp>
        <p:nvSpPr>
          <p:cNvPr id="29" name="TextBox 28">
            <a:extLst>
              <a:ext uri="{FF2B5EF4-FFF2-40B4-BE49-F238E27FC236}">
                <a16:creationId xmlns:a16="http://schemas.microsoft.com/office/drawing/2014/main" id="{967F0CA7-5504-4F7F-BC13-508784E04FCC}"/>
              </a:ext>
            </a:extLst>
          </p:cNvPr>
          <p:cNvSpPr txBox="1"/>
          <p:nvPr/>
        </p:nvSpPr>
        <p:spPr>
          <a:xfrm>
            <a:off x="6220873" y="5491249"/>
            <a:ext cx="2034223" cy="461665"/>
          </a:xfrm>
          <a:prstGeom prst="rect">
            <a:avLst/>
          </a:prstGeom>
          <a:noFill/>
        </p:spPr>
        <p:txBody>
          <a:bodyPr wrap="square" rtlCol="0">
            <a:spAutoFit/>
          </a:bodyPr>
          <a:lstStyle/>
          <a:p>
            <a:r>
              <a:rPr lang="en-US" sz="2400"/>
              <a:t>Leader Phone:</a:t>
            </a:r>
          </a:p>
        </p:txBody>
      </p:sp>
      <p:sp>
        <p:nvSpPr>
          <p:cNvPr id="34" name="TextBox 33">
            <a:extLst>
              <a:ext uri="{FF2B5EF4-FFF2-40B4-BE49-F238E27FC236}">
                <a16:creationId xmlns:a16="http://schemas.microsoft.com/office/drawing/2014/main" id="{85085F73-2EDF-4115-8B05-56160AA854DF}"/>
              </a:ext>
            </a:extLst>
          </p:cNvPr>
          <p:cNvSpPr txBox="1"/>
          <p:nvPr/>
        </p:nvSpPr>
        <p:spPr>
          <a:xfrm>
            <a:off x="8255096" y="5491250"/>
            <a:ext cx="3492286" cy="461665"/>
          </a:xfrm>
          <a:prstGeom prst="rect">
            <a:avLst/>
          </a:prstGeom>
          <a:noFill/>
          <a:ln w="12700">
            <a:solidFill>
              <a:schemeClr val="tx1"/>
            </a:solidFill>
          </a:ln>
        </p:spPr>
        <p:txBody>
          <a:bodyPr wrap="square" rtlCol="0">
            <a:spAutoFit/>
          </a:bodyPr>
          <a:lstStyle/>
          <a:p>
            <a:endParaRPr lang="en-US" sz="2400"/>
          </a:p>
        </p:txBody>
      </p:sp>
      <p:sp>
        <p:nvSpPr>
          <p:cNvPr id="35" name="Footer Placeholder 1">
            <a:extLst>
              <a:ext uri="{FF2B5EF4-FFF2-40B4-BE49-F238E27FC236}">
                <a16:creationId xmlns:a16="http://schemas.microsoft.com/office/drawing/2014/main" id="{8CCF3BAD-83BC-4043-A107-1E1A0B0EE711}"/>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36" name="TextBox 35">
            <a:extLst>
              <a:ext uri="{FF2B5EF4-FFF2-40B4-BE49-F238E27FC236}">
                <a16:creationId xmlns:a16="http://schemas.microsoft.com/office/drawing/2014/main" id="{3B254AF4-3ED8-4448-B9A3-077671CA87F1}"/>
              </a:ext>
            </a:extLst>
          </p:cNvPr>
          <p:cNvSpPr txBox="1"/>
          <p:nvPr/>
        </p:nvSpPr>
        <p:spPr>
          <a:xfrm>
            <a:off x="257962" y="64957"/>
            <a:ext cx="1610686" cy="461665"/>
          </a:xfrm>
          <a:prstGeom prst="rect">
            <a:avLst/>
          </a:prstGeom>
          <a:noFill/>
        </p:spPr>
        <p:txBody>
          <a:bodyPr wrap="square" rtlCol="0">
            <a:spAutoFit/>
          </a:bodyPr>
          <a:lstStyle/>
          <a:p>
            <a:r>
              <a:rPr lang="en-US" sz="2400"/>
              <a:t>Paper #:</a:t>
            </a:r>
          </a:p>
        </p:txBody>
      </p:sp>
      <p:sp>
        <p:nvSpPr>
          <p:cNvPr id="37" name="TextBox 36">
            <a:extLst>
              <a:ext uri="{FF2B5EF4-FFF2-40B4-BE49-F238E27FC236}">
                <a16:creationId xmlns:a16="http://schemas.microsoft.com/office/drawing/2014/main" id="{DEDE3F19-A7B5-44EB-B7F1-D15533AA5143}"/>
              </a:ext>
            </a:extLst>
          </p:cNvPr>
          <p:cNvSpPr txBox="1"/>
          <p:nvPr/>
        </p:nvSpPr>
        <p:spPr>
          <a:xfrm>
            <a:off x="1868648" y="64958"/>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38" name="TextBox 37">
            <a:extLst>
              <a:ext uri="{FF2B5EF4-FFF2-40B4-BE49-F238E27FC236}">
                <a16:creationId xmlns:a16="http://schemas.microsoft.com/office/drawing/2014/main" id="{9143DC98-6487-45D8-9229-F4DDF8FBD7BC}"/>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39" name="TextBox 38">
            <a:extLst>
              <a:ext uri="{FF2B5EF4-FFF2-40B4-BE49-F238E27FC236}">
                <a16:creationId xmlns:a16="http://schemas.microsoft.com/office/drawing/2014/main" id="{5EF1E064-FCCC-48B0-ABCE-95397B18D567}"/>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40" name="Title 1">
            <a:extLst>
              <a:ext uri="{FF2B5EF4-FFF2-40B4-BE49-F238E27FC236}">
                <a16:creationId xmlns:a16="http://schemas.microsoft.com/office/drawing/2014/main" id="{D587DC9D-DBD7-4F01-8201-972F537648D2}"/>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
        <p:nvSpPr>
          <p:cNvPr id="41" name="TextBox 40">
            <a:extLst>
              <a:ext uri="{FF2B5EF4-FFF2-40B4-BE49-F238E27FC236}">
                <a16:creationId xmlns:a16="http://schemas.microsoft.com/office/drawing/2014/main" id="{08C15F9F-84A5-4FD2-BACA-61E74D32BC49}"/>
              </a:ext>
            </a:extLst>
          </p:cNvPr>
          <p:cNvSpPr txBox="1"/>
          <p:nvPr/>
        </p:nvSpPr>
        <p:spPr>
          <a:xfrm>
            <a:off x="10016893" y="2213944"/>
            <a:ext cx="1730489" cy="461665"/>
          </a:xfrm>
          <a:prstGeom prst="rect">
            <a:avLst/>
          </a:prstGeom>
          <a:noFill/>
          <a:ln w="12700">
            <a:solidFill>
              <a:schemeClr val="tx1"/>
            </a:solidFill>
          </a:ln>
        </p:spPr>
        <p:txBody>
          <a:bodyPr wrap="square" rtlCol="0">
            <a:spAutoFit/>
          </a:bodyPr>
          <a:lstStyle/>
          <a:p>
            <a:endParaRPr lang="en-US" sz="2400"/>
          </a:p>
        </p:txBody>
      </p:sp>
      <p:sp>
        <p:nvSpPr>
          <p:cNvPr id="42" name="TextBox 41">
            <a:extLst>
              <a:ext uri="{FF2B5EF4-FFF2-40B4-BE49-F238E27FC236}">
                <a16:creationId xmlns:a16="http://schemas.microsoft.com/office/drawing/2014/main" id="{B4382871-DD21-42DD-86DD-D7A068D89863}"/>
              </a:ext>
            </a:extLst>
          </p:cNvPr>
          <p:cNvSpPr txBox="1"/>
          <p:nvPr/>
        </p:nvSpPr>
        <p:spPr>
          <a:xfrm>
            <a:off x="9879876" y="1810762"/>
            <a:ext cx="2030835" cy="461665"/>
          </a:xfrm>
          <a:prstGeom prst="rect">
            <a:avLst/>
          </a:prstGeom>
          <a:noFill/>
        </p:spPr>
        <p:txBody>
          <a:bodyPr wrap="square" rtlCol="0">
            <a:spAutoFit/>
          </a:bodyPr>
          <a:lstStyle/>
          <a:p>
            <a:r>
              <a:rPr lang="en-US" sz="2400"/>
              <a:t>Member Level</a:t>
            </a:r>
          </a:p>
        </p:txBody>
      </p:sp>
      <p:sp>
        <p:nvSpPr>
          <p:cNvPr id="43" name="TextBox 42">
            <a:extLst>
              <a:ext uri="{FF2B5EF4-FFF2-40B4-BE49-F238E27FC236}">
                <a16:creationId xmlns:a16="http://schemas.microsoft.com/office/drawing/2014/main" id="{721FE6F1-8DBF-4799-8D83-71B3779CB105}"/>
              </a:ext>
            </a:extLst>
          </p:cNvPr>
          <p:cNvSpPr txBox="1"/>
          <p:nvPr/>
        </p:nvSpPr>
        <p:spPr>
          <a:xfrm>
            <a:off x="444618" y="5559617"/>
            <a:ext cx="2341926" cy="461665"/>
          </a:xfrm>
          <a:prstGeom prst="rect">
            <a:avLst/>
          </a:prstGeom>
          <a:noFill/>
        </p:spPr>
        <p:txBody>
          <a:bodyPr wrap="square" rtlCol="0">
            <a:spAutoFit/>
          </a:bodyPr>
          <a:lstStyle/>
          <a:p>
            <a:r>
              <a:rPr lang="en-US" sz="2400"/>
              <a:t>Project Scope:</a:t>
            </a:r>
          </a:p>
        </p:txBody>
      </p:sp>
      <p:sp>
        <p:nvSpPr>
          <p:cNvPr id="44" name="TextBox 43">
            <a:extLst>
              <a:ext uri="{FF2B5EF4-FFF2-40B4-BE49-F238E27FC236}">
                <a16:creationId xmlns:a16="http://schemas.microsoft.com/office/drawing/2014/main" id="{03795850-A0AC-4227-BC21-F7A9D4383837}"/>
              </a:ext>
            </a:extLst>
          </p:cNvPr>
          <p:cNvSpPr txBox="1"/>
          <p:nvPr/>
        </p:nvSpPr>
        <p:spPr>
          <a:xfrm>
            <a:off x="2476959" y="5559617"/>
            <a:ext cx="3551928" cy="461665"/>
          </a:xfrm>
          <a:prstGeom prst="rect">
            <a:avLst/>
          </a:prstGeom>
          <a:noFill/>
          <a:ln w="12700">
            <a:solidFill>
              <a:schemeClr val="tx1"/>
            </a:solidFill>
          </a:ln>
        </p:spPr>
        <p:txBody>
          <a:bodyPr wrap="square" rtlCol="0">
            <a:spAutoFit/>
          </a:bodyPr>
          <a:lstStyle/>
          <a:p>
            <a:endParaRPr lang="en-US" sz="2400"/>
          </a:p>
        </p:txBody>
      </p:sp>
    </p:spTree>
    <p:extLst>
      <p:ext uri="{BB962C8B-B14F-4D97-AF65-F5344CB8AC3E}">
        <p14:creationId xmlns:p14="http://schemas.microsoft.com/office/powerpoint/2010/main" val="372734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4</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Partners and Key Personnel</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3416320"/>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a:t>List all partners that will participate including suppliers, Small Medium Enterprises (SME’s), Academic Institutes </a:t>
            </a:r>
          </a:p>
          <a:p>
            <a:pPr marL="800100" lvl="1" indent="-342900">
              <a:buFont typeface="Courier New" panose="02070309020205020404" pitchFamily="49" charset="0"/>
              <a:buChar char="o"/>
            </a:pPr>
            <a:r>
              <a:rPr lang="en-US" sz="2400"/>
              <a:t>Estimate % responsibility for each partner</a:t>
            </a:r>
          </a:p>
          <a:p>
            <a:pPr marL="800100" lvl="1" indent="-342900">
              <a:buFont typeface="Courier New" panose="02070309020205020404" pitchFamily="49" charset="0"/>
              <a:buChar char="o"/>
            </a:pPr>
            <a:r>
              <a:rPr lang="en-US" sz="2400"/>
              <a:t>Provide principle contact for each partner</a:t>
            </a:r>
          </a:p>
          <a:p>
            <a:pPr marL="800100" lvl="1" indent="-342900">
              <a:buFont typeface="Courier New" panose="02070309020205020404" pitchFamily="49" charset="0"/>
              <a:buChar char="o"/>
            </a:pPr>
            <a:r>
              <a:rPr lang="en-US" sz="2400"/>
              <a:t>Indicate partner LIFT membership status</a:t>
            </a:r>
          </a:p>
          <a:p>
            <a:pPr marL="800100" lvl="1" indent="-342900">
              <a:buFont typeface="Courier New" panose="02070309020205020404" pitchFamily="49" charset="0"/>
              <a:buChar char="o"/>
            </a:pPr>
            <a:r>
              <a:rPr lang="en-US" sz="2400"/>
              <a:t>All team members must be US Persons</a:t>
            </a:r>
          </a:p>
          <a:p>
            <a:endParaRPr lang="en-US" sz="2400"/>
          </a:p>
          <a:p>
            <a:endParaRPr lang="en-US" sz="2400"/>
          </a:p>
          <a:p>
            <a:endParaRPr lang="en-US" sz="2400"/>
          </a:p>
        </p:txBody>
      </p:sp>
      <p:sp>
        <p:nvSpPr>
          <p:cNvPr id="10" name="Footer Placeholder 1">
            <a:extLst>
              <a:ext uri="{FF2B5EF4-FFF2-40B4-BE49-F238E27FC236}">
                <a16:creationId xmlns:a16="http://schemas.microsoft.com/office/drawing/2014/main" id="{01120CBC-E45F-4C17-B537-037285E43B2D}"/>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6EADB560-4BD6-436A-ADA3-08BFA35FE5C9}"/>
              </a:ext>
            </a:extLst>
          </p:cNvPr>
          <p:cNvSpPr txBox="1"/>
          <p:nvPr/>
        </p:nvSpPr>
        <p:spPr>
          <a:xfrm>
            <a:off x="257962" y="64956"/>
            <a:ext cx="1610686" cy="461665"/>
          </a:xfrm>
          <a:prstGeom prst="rect">
            <a:avLst/>
          </a:prstGeom>
          <a:noFill/>
        </p:spPr>
        <p:txBody>
          <a:bodyPr wrap="square" rtlCol="0">
            <a:spAutoFit/>
          </a:bodyPr>
          <a:lstStyle/>
          <a:p>
            <a:r>
              <a:rPr lang="en-US" sz="2400"/>
              <a:t>Paper #:</a:t>
            </a:r>
          </a:p>
        </p:txBody>
      </p:sp>
      <p:sp>
        <p:nvSpPr>
          <p:cNvPr id="12" name="TextBox 11">
            <a:extLst>
              <a:ext uri="{FF2B5EF4-FFF2-40B4-BE49-F238E27FC236}">
                <a16:creationId xmlns:a16="http://schemas.microsoft.com/office/drawing/2014/main" id="{EC962C79-25FD-4489-9AF0-2896CF780120}"/>
              </a:ext>
            </a:extLst>
          </p:cNvPr>
          <p:cNvSpPr txBox="1"/>
          <p:nvPr/>
        </p:nvSpPr>
        <p:spPr>
          <a:xfrm>
            <a:off x="1868648" y="64957"/>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3" name="TextBox 12">
            <a:extLst>
              <a:ext uri="{FF2B5EF4-FFF2-40B4-BE49-F238E27FC236}">
                <a16:creationId xmlns:a16="http://schemas.microsoft.com/office/drawing/2014/main" id="{C89D2A2C-0A24-4525-A720-8A8F751C5C7E}"/>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14" name="TextBox 13">
            <a:extLst>
              <a:ext uri="{FF2B5EF4-FFF2-40B4-BE49-F238E27FC236}">
                <a16:creationId xmlns:a16="http://schemas.microsoft.com/office/drawing/2014/main" id="{2140B73C-A06E-4832-A011-9C50F1727D07}"/>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8" name="Rectangle 17">
            <a:extLst>
              <a:ext uri="{FF2B5EF4-FFF2-40B4-BE49-F238E27FC236}">
                <a16:creationId xmlns:a16="http://schemas.microsoft.com/office/drawing/2014/main" id="{40D1076F-C1F3-44B8-9754-EB589D032A94}"/>
              </a:ext>
            </a:extLst>
          </p:cNvPr>
          <p:cNvSpPr/>
          <p:nvPr/>
        </p:nvSpPr>
        <p:spPr>
          <a:xfrm>
            <a:off x="0" y="4292891"/>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Approval</a:t>
            </a:r>
          </a:p>
        </p:txBody>
      </p:sp>
      <p:sp>
        <p:nvSpPr>
          <p:cNvPr id="16" name="Title 1">
            <a:extLst>
              <a:ext uri="{FF2B5EF4-FFF2-40B4-BE49-F238E27FC236}">
                <a16:creationId xmlns:a16="http://schemas.microsoft.com/office/drawing/2014/main" id="{60FF7DDB-B647-4C3A-943E-6590C616B981}"/>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cxnSp>
        <p:nvCxnSpPr>
          <p:cNvPr id="21" name="Straight Connector 20">
            <a:extLst>
              <a:ext uri="{FF2B5EF4-FFF2-40B4-BE49-F238E27FC236}">
                <a16:creationId xmlns:a16="http://schemas.microsoft.com/office/drawing/2014/main" id="{75FEB841-C34D-899F-7B64-D1BDACFDACBF}"/>
              </a:ext>
            </a:extLst>
          </p:cNvPr>
          <p:cNvCxnSpPr>
            <a:cxnSpLocks/>
          </p:cNvCxnSpPr>
          <p:nvPr/>
        </p:nvCxnSpPr>
        <p:spPr>
          <a:xfrm>
            <a:off x="87837" y="5904356"/>
            <a:ext cx="347472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42345985-D665-240E-1CFE-FEF57E28FF2E}"/>
              </a:ext>
            </a:extLst>
          </p:cNvPr>
          <p:cNvCxnSpPr>
            <a:cxnSpLocks/>
          </p:cNvCxnSpPr>
          <p:nvPr/>
        </p:nvCxnSpPr>
        <p:spPr>
          <a:xfrm>
            <a:off x="7236588" y="5904356"/>
            <a:ext cx="4846320" cy="0"/>
          </a:xfrm>
          <a:prstGeom prst="line">
            <a:avLst/>
          </a:prstGeom>
          <a:ln w="28575"/>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B2714341-7652-1B1B-87DF-53E7A979736F}"/>
              </a:ext>
            </a:extLst>
          </p:cNvPr>
          <p:cNvSpPr/>
          <p:nvPr/>
        </p:nvSpPr>
        <p:spPr>
          <a:xfrm>
            <a:off x="7236588" y="4910178"/>
            <a:ext cx="4846320" cy="400110"/>
          </a:xfrm>
          <a:prstGeom prst="rect">
            <a:avLst/>
          </a:prstGeom>
          <a:ln w="3175">
            <a:solidFill>
              <a:schemeClr val="tx1"/>
            </a:solidFill>
          </a:ln>
        </p:spPr>
        <p:txBody>
          <a:bodyPr wrap="square">
            <a:spAutoFit/>
          </a:bodyPr>
          <a:lstStyle/>
          <a:p>
            <a:r>
              <a:rPr lang="en-US" sz="2000" b="1" spc="-30">
                <a:latin typeface="Arial" panose="020B0604020202020204" pitchFamily="34" charset="0"/>
                <a:cs typeface="Arial" panose="020B0604020202020204" pitchFamily="34" charset="0"/>
              </a:rPr>
              <a:t>CEO &amp; Executive Director</a:t>
            </a:r>
            <a:r>
              <a:rPr lang="en-US" sz="2000">
                <a:latin typeface="Arial" panose="020B0604020202020204" pitchFamily="34" charset="0"/>
                <a:cs typeface="Arial" panose="020B0604020202020204" pitchFamily="34" charset="0"/>
              </a:rPr>
              <a:t>: Nigel Francis</a:t>
            </a:r>
          </a:p>
        </p:txBody>
      </p:sp>
      <p:sp>
        <p:nvSpPr>
          <p:cNvPr id="25" name="Rectangle 24">
            <a:extLst>
              <a:ext uri="{FF2B5EF4-FFF2-40B4-BE49-F238E27FC236}">
                <a16:creationId xmlns:a16="http://schemas.microsoft.com/office/drawing/2014/main" id="{784A14EC-AD63-1512-20E8-92627D231793}"/>
              </a:ext>
            </a:extLst>
          </p:cNvPr>
          <p:cNvSpPr/>
          <p:nvPr/>
        </p:nvSpPr>
        <p:spPr>
          <a:xfrm>
            <a:off x="87836" y="4915030"/>
            <a:ext cx="3474720" cy="400110"/>
          </a:xfrm>
          <a:prstGeom prst="rect">
            <a:avLst/>
          </a:prstGeom>
          <a:ln w="3175">
            <a:solidFill>
              <a:schemeClr val="tx1"/>
            </a:solidFill>
          </a:ln>
        </p:spPr>
        <p:txBody>
          <a:bodyPr wrap="square">
            <a:spAutoFit/>
          </a:bodyPr>
          <a:lstStyle/>
          <a:p>
            <a:r>
              <a:rPr lang="en-US" sz="2000" b="1">
                <a:latin typeface="Arial" panose="020B0604020202020204" pitchFamily="34" charset="0"/>
                <a:cs typeface="Arial" panose="020B0604020202020204" pitchFamily="34" charset="0"/>
              </a:rPr>
              <a:t>CTO</a:t>
            </a:r>
            <a:r>
              <a:rPr lang="en-US" sz="2000">
                <a:latin typeface="Arial" panose="020B0604020202020204" pitchFamily="34" charset="0"/>
                <a:cs typeface="Arial" panose="020B0604020202020204" pitchFamily="34" charset="0"/>
              </a:rPr>
              <a:t>: Noel Mack</a:t>
            </a:r>
          </a:p>
        </p:txBody>
      </p:sp>
      <p:cxnSp>
        <p:nvCxnSpPr>
          <p:cNvPr id="26" name="Straight Connector 25">
            <a:extLst>
              <a:ext uri="{FF2B5EF4-FFF2-40B4-BE49-F238E27FC236}">
                <a16:creationId xmlns:a16="http://schemas.microsoft.com/office/drawing/2014/main" id="{51213827-3F6E-9549-004C-DB9DE89EA9F2}"/>
              </a:ext>
            </a:extLst>
          </p:cNvPr>
          <p:cNvCxnSpPr>
            <a:cxnSpLocks/>
          </p:cNvCxnSpPr>
          <p:nvPr/>
        </p:nvCxnSpPr>
        <p:spPr>
          <a:xfrm>
            <a:off x="3663940" y="5897261"/>
            <a:ext cx="3474720" cy="0"/>
          </a:xfrm>
          <a:prstGeom prst="line">
            <a:avLst/>
          </a:prstGeom>
          <a:ln w="28575"/>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16FAE508-B035-9E6F-F03B-6CE6003660E6}"/>
              </a:ext>
            </a:extLst>
          </p:cNvPr>
          <p:cNvSpPr/>
          <p:nvPr/>
        </p:nvSpPr>
        <p:spPr>
          <a:xfrm>
            <a:off x="3663939" y="4907935"/>
            <a:ext cx="3474720" cy="400110"/>
          </a:xfrm>
          <a:prstGeom prst="rect">
            <a:avLst/>
          </a:prstGeom>
          <a:ln w="3175">
            <a:solidFill>
              <a:schemeClr val="tx1"/>
            </a:solidFill>
          </a:ln>
        </p:spPr>
        <p:txBody>
          <a:bodyPr wrap="square">
            <a:spAutoFit/>
          </a:bodyPr>
          <a:lstStyle/>
          <a:p>
            <a:r>
              <a:rPr lang="en-US" sz="2000" b="1">
                <a:latin typeface="Arial" panose="020B0604020202020204" pitchFamily="34" charset="0"/>
                <a:cs typeface="Arial" panose="020B0604020202020204" pitchFamily="34" charset="0"/>
              </a:rPr>
              <a:t>CFO</a:t>
            </a:r>
            <a:r>
              <a:rPr lang="en-US" sz="2000">
                <a:latin typeface="Arial" panose="020B0604020202020204" pitchFamily="34" charset="0"/>
                <a:cs typeface="Arial" panose="020B0604020202020204" pitchFamily="34" charset="0"/>
              </a:rPr>
              <a:t>: Victor Claudio</a:t>
            </a:r>
          </a:p>
        </p:txBody>
      </p:sp>
    </p:spTree>
    <p:extLst>
      <p:ext uri="{BB962C8B-B14F-4D97-AF65-F5344CB8AC3E}">
        <p14:creationId xmlns:p14="http://schemas.microsoft.com/office/powerpoint/2010/main" val="303994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5</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Abstract</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3416320"/>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a:t>Summary overview of the proposed scope of work</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7" name="TextBox 6">
            <a:extLst>
              <a:ext uri="{FF2B5EF4-FFF2-40B4-BE49-F238E27FC236}">
                <a16:creationId xmlns:a16="http://schemas.microsoft.com/office/drawing/2014/main" id="{31F851F7-009C-4A6F-B1AD-4EF1D18DC83E}"/>
              </a:ext>
            </a:extLst>
          </p:cNvPr>
          <p:cNvSpPr txBox="1"/>
          <p:nvPr/>
        </p:nvSpPr>
        <p:spPr>
          <a:xfrm>
            <a:off x="257962" y="64957"/>
            <a:ext cx="1610686" cy="461665"/>
          </a:xfrm>
          <a:prstGeom prst="rect">
            <a:avLst/>
          </a:prstGeom>
          <a:noFill/>
        </p:spPr>
        <p:txBody>
          <a:bodyPr wrap="square" rtlCol="0">
            <a:spAutoFit/>
          </a:bodyPr>
          <a:lstStyle/>
          <a:p>
            <a:r>
              <a:rPr lang="en-US" sz="2400"/>
              <a:t>Paper #:</a:t>
            </a:r>
          </a:p>
        </p:txBody>
      </p:sp>
      <p:sp>
        <p:nvSpPr>
          <p:cNvPr id="9" name="TextBox 8">
            <a:extLst>
              <a:ext uri="{FF2B5EF4-FFF2-40B4-BE49-F238E27FC236}">
                <a16:creationId xmlns:a16="http://schemas.microsoft.com/office/drawing/2014/main" id="{34CE9C87-2FAB-496D-8694-CA6E0CBDD51C}"/>
              </a:ext>
            </a:extLst>
          </p:cNvPr>
          <p:cNvSpPr txBox="1"/>
          <p:nvPr/>
        </p:nvSpPr>
        <p:spPr>
          <a:xfrm>
            <a:off x="1868648" y="64958"/>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0" name="Footer Placeholder 1">
            <a:extLst>
              <a:ext uri="{FF2B5EF4-FFF2-40B4-BE49-F238E27FC236}">
                <a16:creationId xmlns:a16="http://schemas.microsoft.com/office/drawing/2014/main" id="{DC22824C-21BF-409D-920E-3EAF645DD23C}"/>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FCD32519-2388-49AB-9CD3-AA511BA9B291}"/>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12" name="TextBox 11">
            <a:extLst>
              <a:ext uri="{FF2B5EF4-FFF2-40B4-BE49-F238E27FC236}">
                <a16:creationId xmlns:a16="http://schemas.microsoft.com/office/drawing/2014/main" id="{ED8C6B66-5394-4118-95D3-528EA05F28BC}"/>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3" name="Rectangle 12">
            <a:extLst>
              <a:ext uri="{FF2B5EF4-FFF2-40B4-BE49-F238E27FC236}">
                <a16:creationId xmlns:a16="http://schemas.microsoft.com/office/drawing/2014/main" id="{3DE82472-D466-4FE0-830F-1845593880C8}"/>
              </a:ext>
            </a:extLst>
          </p:cNvPr>
          <p:cNvSpPr/>
          <p:nvPr/>
        </p:nvSpPr>
        <p:spPr>
          <a:xfrm>
            <a:off x="0" y="4827577"/>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Budget Overview</a:t>
            </a:r>
          </a:p>
        </p:txBody>
      </p:sp>
      <p:sp>
        <p:nvSpPr>
          <p:cNvPr id="14" name="TextBox 13">
            <a:extLst>
              <a:ext uri="{FF2B5EF4-FFF2-40B4-BE49-F238E27FC236}">
                <a16:creationId xmlns:a16="http://schemas.microsoft.com/office/drawing/2014/main" id="{B00613D6-7BC3-4E72-B8CE-718F7C34A17B}"/>
              </a:ext>
            </a:extLst>
          </p:cNvPr>
          <p:cNvSpPr txBox="1"/>
          <p:nvPr/>
        </p:nvSpPr>
        <p:spPr>
          <a:xfrm>
            <a:off x="257962" y="5327838"/>
            <a:ext cx="11676076" cy="830997"/>
          </a:xfrm>
          <a:prstGeom prst="rect">
            <a:avLst/>
          </a:prstGeom>
          <a:noFill/>
          <a:ln w="12700">
            <a:solidFill>
              <a:schemeClr val="tx1"/>
            </a:solidFill>
          </a:ln>
        </p:spPr>
        <p:txBody>
          <a:bodyPr wrap="square" rtlCol="0">
            <a:spAutoFit/>
          </a:bodyPr>
          <a:lstStyle/>
          <a:p>
            <a:r>
              <a:rPr lang="en-US" sz="2400"/>
              <a:t>Estimated Total Project Value:				(TPV $)                                             Estimated Total Cost Share:					(CS $)</a:t>
            </a:r>
          </a:p>
        </p:txBody>
      </p:sp>
      <p:sp>
        <p:nvSpPr>
          <p:cNvPr id="15" name="Title 1">
            <a:extLst>
              <a:ext uri="{FF2B5EF4-FFF2-40B4-BE49-F238E27FC236}">
                <a16:creationId xmlns:a16="http://schemas.microsoft.com/office/drawing/2014/main" id="{6999BAB2-D0E7-456A-9849-1DD9A3F3BC09}"/>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266178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6</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Problem Scope</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3785652"/>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a:t>State what will be within the team’s working boundaries and what the team will not be working on. </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10" name="Footer Placeholder 1">
            <a:extLst>
              <a:ext uri="{FF2B5EF4-FFF2-40B4-BE49-F238E27FC236}">
                <a16:creationId xmlns:a16="http://schemas.microsoft.com/office/drawing/2014/main" id="{CB6D25CF-5AD7-4729-A8D7-A8F22C59B235}"/>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752CB076-92B1-4848-A34F-E400B11129AA}"/>
              </a:ext>
            </a:extLst>
          </p:cNvPr>
          <p:cNvSpPr txBox="1"/>
          <p:nvPr/>
        </p:nvSpPr>
        <p:spPr>
          <a:xfrm>
            <a:off x="257962" y="64958"/>
            <a:ext cx="1610686" cy="461665"/>
          </a:xfrm>
          <a:prstGeom prst="rect">
            <a:avLst/>
          </a:prstGeom>
          <a:noFill/>
        </p:spPr>
        <p:txBody>
          <a:bodyPr wrap="square" rtlCol="0">
            <a:spAutoFit/>
          </a:bodyPr>
          <a:lstStyle/>
          <a:p>
            <a:r>
              <a:rPr lang="en-US" sz="2400"/>
              <a:t>Paper #:</a:t>
            </a:r>
          </a:p>
        </p:txBody>
      </p:sp>
      <p:sp>
        <p:nvSpPr>
          <p:cNvPr id="12" name="TextBox 11">
            <a:extLst>
              <a:ext uri="{FF2B5EF4-FFF2-40B4-BE49-F238E27FC236}">
                <a16:creationId xmlns:a16="http://schemas.microsoft.com/office/drawing/2014/main" id="{7B8FD618-87CC-4CA6-9A0F-4F08928A52A6}"/>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3" name="TextBox 12">
            <a:extLst>
              <a:ext uri="{FF2B5EF4-FFF2-40B4-BE49-F238E27FC236}">
                <a16:creationId xmlns:a16="http://schemas.microsoft.com/office/drawing/2014/main" id="{340D660F-F306-435F-953D-6CB2357BAEF7}"/>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14" name="TextBox 13">
            <a:extLst>
              <a:ext uri="{FF2B5EF4-FFF2-40B4-BE49-F238E27FC236}">
                <a16:creationId xmlns:a16="http://schemas.microsoft.com/office/drawing/2014/main" id="{EB76BAE9-7E07-44FE-B66F-950FB80DBFCB}"/>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5" name="Title 1">
            <a:extLst>
              <a:ext uri="{FF2B5EF4-FFF2-40B4-BE49-F238E27FC236}">
                <a16:creationId xmlns:a16="http://schemas.microsoft.com/office/drawing/2014/main" id="{9C4CB8A9-6496-469D-BBA1-8C07E666563F}"/>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187241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7</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Technical Ability to Support the Request</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4524315"/>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a:t>State the technical capabilities to complete the scope of work</a:t>
            </a:r>
          </a:p>
          <a:p>
            <a:pPr marL="800100" lvl="1" indent="-342900">
              <a:buFont typeface="Courier New" panose="02070309020205020404" pitchFamily="49" charset="0"/>
              <a:buChar char="o"/>
            </a:pPr>
            <a:r>
              <a:rPr lang="en-US" sz="2400"/>
              <a:t>List specific skillsets, modeling, equipment, resources, etc.</a:t>
            </a:r>
          </a:p>
          <a:p>
            <a:pPr marL="800100" lvl="1" indent="-342900">
              <a:buFont typeface="Courier New" panose="02070309020205020404" pitchFamily="49" charset="0"/>
              <a:buChar char="o"/>
            </a:pPr>
            <a:r>
              <a:rPr lang="en-US" sz="2400"/>
              <a:t>Include Graphs, photos, examples, etc.</a:t>
            </a:r>
          </a:p>
          <a:p>
            <a:pPr marL="342900" indent="-342900">
              <a:buFont typeface="Courier New" panose="02070309020205020404" pitchFamily="49" charset="0"/>
              <a:buChar char="o"/>
            </a:pPr>
            <a:r>
              <a:rPr lang="en-US" sz="2400"/>
              <a:t>What makes your proposed approach novel? </a:t>
            </a:r>
          </a:p>
          <a:p>
            <a:pPr marL="342900" indent="-342900">
              <a:buFont typeface="Courier New" panose="02070309020205020404" pitchFamily="49" charset="0"/>
              <a:buChar char="o"/>
            </a:pPr>
            <a:r>
              <a:rPr lang="en-US" sz="2400"/>
              <a:t>IP generation anticipated? Will background IP be shared with LIFT during the project?</a:t>
            </a:r>
          </a:p>
          <a:p>
            <a:pPr marL="342900" indent="-342900">
              <a:buFont typeface="Courier New" panose="02070309020205020404" pitchFamily="49" charset="0"/>
              <a:buChar char="o"/>
            </a:pPr>
            <a:r>
              <a:rPr lang="en-US" sz="2400"/>
              <a:t>Include as many slides as needed to address this topic. </a:t>
            </a:r>
          </a:p>
          <a:p>
            <a:endParaRPr lang="en-US" sz="2400"/>
          </a:p>
          <a:p>
            <a:endParaRPr lang="en-US" sz="2400"/>
          </a:p>
          <a:p>
            <a:endParaRPr lang="en-US" sz="2400"/>
          </a:p>
          <a:p>
            <a:endParaRPr lang="en-US" sz="2400"/>
          </a:p>
          <a:p>
            <a:endParaRPr lang="en-US" sz="2400"/>
          </a:p>
          <a:p>
            <a:endParaRPr lang="en-US" sz="2400"/>
          </a:p>
        </p:txBody>
      </p:sp>
      <p:sp>
        <p:nvSpPr>
          <p:cNvPr id="10" name="Footer Placeholder 1">
            <a:extLst>
              <a:ext uri="{FF2B5EF4-FFF2-40B4-BE49-F238E27FC236}">
                <a16:creationId xmlns:a16="http://schemas.microsoft.com/office/drawing/2014/main" id="{CB6D25CF-5AD7-4729-A8D7-A8F22C59B235}"/>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752CB076-92B1-4848-A34F-E400B11129AA}"/>
              </a:ext>
            </a:extLst>
          </p:cNvPr>
          <p:cNvSpPr txBox="1"/>
          <p:nvPr/>
        </p:nvSpPr>
        <p:spPr>
          <a:xfrm>
            <a:off x="257962" y="64958"/>
            <a:ext cx="1610686" cy="461665"/>
          </a:xfrm>
          <a:prstGeom prst="rect">
            <a:avLst/>
          </a:prstGeom>
          <a:noFill/>
        </p:spPr>
        <p:txBody>
          <a:bodyPr wrap="square" rtlCol="0">
            <a:spAutoFit/>
          </a:bodyPr>
          <a:lstStyle/>
          <a:p>
            <a:r>
              <a:rPr lang="en-US" sz="2400"/>
              <a:t>Paper #:</a:t>
            </a:r>
          </a:p>
        </p:txBody>
      </p:sp>
      <p:sp>
        <p:nvSpPr>
          <p:cNvPr id="12" name="TextBox 11">
            <a:extLst>
              <a:ext uri="{FF2B5EF4-FFF2-40B4-BE49-F238E27FC236}">
                <a16:creationId xmlns:a16="http://schemas.microsoft.com/office/drawing/2014/main" id="{7B8FD618-87CC-4CA6-9A0F-4F08928A52A6}"/>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3" name="TextBox 12">
            <a:extLst>
              <a:ext uri="{FF2B5EF4-FFF2-40B4-BE49-F238E27FC236}">
                <a16:creationId xmlns:a16="http://schemas.microsoft.com/office/drawing/2014/main" id="{340D660F-F306-435F-953D-6CB2357BAEF7}"/>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14" name="TextBox 13">
            <a:extLst>
              <a:ext uri="{FF2B5EF4-FFF2-40B4-BE49-F238E27FC236}">
                <a16:creationId xmlns:a16="http://schemas.microsoft.com/office/drawing/2014/main" id="{EB76BAE9-7E07-44FE-B66F-950FB80DBFCB}"/>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6" name="Title 1">
            <a:extLst>
              <a:ext uri="{FF2B5EF4-FFF2-40B4-BE49-F238E27FC236}">
                <a16:creationId xmlns:a16="http://schemas.microsoft.com/office/drawing/2014/main" id="{5C1102A5-6469-4B92-A8C5-CBDEB10F8CA2}"/>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115973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8</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Technical Ability to Support the Request</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4893647"/>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a:t>Include as many slides as needed to address this topic.</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10" name="Footer Placeholder 1">
            <a:extLst>
              <a:ext uri="{FF2B5EF4-FFF2-40B4-BE49-F238E27FC236}">
                <a16:creationId xmlns:a16="http://schemas.microsoft.com/office/drawing/2014/main" id="{CB6D25CF-5AD7-4729-A8D7-A8F22C59B235}"/>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752CB076-92B1-4848-A34F-E400B11129AA}"/>
              </a:ext>
            </a:extLst>
          </p:cNvPr>
          <p:cNvSpPr txBox="1"/>
          <p:nvPr/>
        </p:nvSpPr>
        <p:spPr>
          <a:xfrm>
            <a:off x="257962" y="64958"/>
            <a:ext cx="1610686" cy="461665"/>
          </a:xfrm>
          <a:prstGeom prst="rect">
            <a:avLst/>
          </a:prstGeom>
          <a:noFill/>
        </p:spPr>
        <p:txBody>
          <a:bodyPr wrap="square" rtlCol="0">
            <a:spAutoFit/>
          </a:bodyPr>
          <a:lstStyle/>
          <a:p>
            <a:r>
              <a:rPr lang="en-US" sz="2400"/>
              <a:t>Paper #:</a:t>
            </a:r>
          </a:p>
        </p:txBody>
      </p:sp>
      <p:sp>
        <p:nvSpPr>
          <p:cNvPr id="12" name="TextBox 11">
            <a:extLst>
              <a:ext uri="{FF2B5EF4-FFF2-40B4-BE49-F238E27FC236}">
                <a16:creationId xmlns:a16="http://schemas.microsoft.com/office/drawing/2014/main" id="{7B8FD618-87CC-4CA6-9A0F-4F08928A52A6}"/>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3" name="TextBox 12">
            <a:extLst>
              <a:ext uri="{FF2B5EF4-FFF2-40B4-BE49-F238E27FC236}">
                <a16:creationId xmlns:a16="http://schemas.microsoft.com/office/drawing/2014/main" id="{340D660F-F306-435F-953D-6CB2357BAEF7}"/>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14" name="TextBox 13">
            <a:extLst>
              <a:ext uri="{FF2B5EF4-FFF2-40B4-BE49-F238E27FC236}">
                <a16:creationId xmlns:a16="http://schemas.microsoft.com/office/drawing/2014/main" id="{EB76BAE9-7E07-44FE-B66F-950FB80DBFCB}"/>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6" name="Title 1">
            <a:extLst>
              <a:ext uri="{FF2B5EF4-FFF2-40B4-BE49-F238E27FC236}">
                <a16:creationId xmlns:a16="http://schemas.microsoft.com/office/drawing/2014/main" id="{5C1102A5-6469-4B92-A8C5-CBDEB10F8CA2}"/>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238841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9</a:t>
            </a:fld>
            <a:endParaRPr lang="en-US"/>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effectLst>
                  <a:outerShdw blurRad="38100" dist="38100" dir="2700000" algn="tl">
                    <a:srgbClr val="000000">
                      <a:alpha val="43137"/>
                    </a:srgbClr>
                  </a:outerShdw>
                </a:effectLst>
              </a:rPr>
              <a:t>Deliverables &amp; Project Schedule</a:t>
            </a:r>
          </a:p>
        </p:txBody>
      </p:sp>
      <p:sp>
        <p:nvSpPr>
          <p:cNvPr id="12" name="TextBox 11">
            <a:extLst>
              <a:ext uri="{FF2B5EF4-FFF2-40B4-BE49-F238E27FC236}">
                <a16:creationId xmlns:a16="http://schemas.microsoft.com/office/drawing/2014/main" id="{C2375A5A-31EA-4977-A4D0-3F79B83F8950}"/>
              </a:ext>
            </a:extLst>
          </p:cNvPr>
          <p:cNvSpPr txBox="1"/>
          <p:nvPr/>
        </p:nvSpPr>
        <p:spPr>
          <a:xfrm>
            <a:off x="176481" y="1089164"/>
            <a:ext cx="11676076" cy="5632311"/>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a:t>High level Gantt chart showing tasks &amp; dependencies</a:t>
            </a:r>
          </a:p>
          <a:p>
            <a:pPr marL="342900" indent="-342900">
              <a:buFont typeface="Arial" panose="020B0604020202020204" pitchFamily="34" charset="0"/>
              <a:buChar char="•"/>
            </a:pPr>
            <a:r>
              <a:rPr lang="en-US" sz="2400"/>
              <a:t>Define the measures or other indicators that will be used to:</a:t>
            </a:r>
          </a:p>
          <a:p>
            <a:pPr marL="800100" lvl="1" indent="-342900">
              <a:buFont typeface="Courier New" panose="02070309020205020404" pitchFamily="49" charset="0"/>
              <a:buChar char="o"/>
            </a:pPr>
            <a:r>
              <a:rPr lang="en-US" sz="2400"/>
              <a:t>Judge the success of the deliverables </a:t>
            </a:r>
          </a:p>
          <a:p>
            <a:pPr marL="800100" lvl="1" indent="-342900">
              <a:buFont typeface="Courier New" panose="02070309020205020404" pitchFamily="49" charset="0"/>
              <a:buChar char="o"/>
            </a:pPr>
            <a:r>
              <a:rPr lang="en-US" sz="2400"/>
              <a:t>Identify ways to improve performance at a later date</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30" name="Footer Placeholder 1">
            <a:extLst>
              <a:ext uri="{FF2B5EF4-FFF2-40B4-BE49-F238E27FC236}">
                <a16:creationId xmlns:a16="http://schemas.microsoft.com/office/drawing/2014/main" id="{A4C87FF8-0EF2-4FD7-8EA1-2C429F72F890}"/>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LIFT Business Sensitive</a:t>
            </a:r>
          </a:p>
        </p:txBody>
      </p:sp>
      <p:sp>
        <p:nvSpPr>
          <p:cNvPr id="31" name="TextBox 30">
            <a:extLst>
              <a:ext uri="{FF2B5EF4-FFF2-40B4-BE49-F238E27FC236}">
                <a16:creationId xmlns:a16="http://schemas.microsoft.com/office/drawing/2014/main" id="{045346F2-E833-447D-AB2B-367FC5D03A82}"/>
              </a:ext>
            </a:extLst>
          </p:cNvPr>
          <p:cNvSpPr txBox="1"/>
          <p:nvPr/>
        </p:nvSpPr>
        <p:spPr>
          <a:xfrm>
            <a:off x="257962" y="63073"/>
            <a:ext cx="1610686" cy="461665"/>
          </a:xfrm>
          <a:prstGeom prst="rect">
            <a:avLst/>
          </a:prstGeom>
          <a:noFill/>
        </p:spPr>
        <p:txBody>
          <a:bodyPr wrap="square" rtlCol="0">
            <a:spAutoFit/>
          </a:bodyPr>
          <a:lstStyle/>
          <a:p>
            <a:r>
              <a:rPr lang="en-US" sz="2400"/>
              <a:t>Paper #:</a:t>
            </a:r>
          </a:p>
        </p:txBody>
      </p:sp>
      <p:sp>
        <p:nvSpPr>
          <p:cNvPr id="32" name="TextBox 31">
            <a:extLst>
              <a:ext uri="{FF2B5EF4-FFF2-40B4-BE49-F238E27FC236}">
                <a16:creationId xmlns:a16="http://schemas.microsoft.com/office/drawing/2014/main" id="{366456CA-11EF-4FF5-BB43-B32C1CA71B99}"/>
              </a:ext>
            </a:extLst>
          </p:cNvPr>
          <p:cNvSpPr txBox="1"/>
          <p:nvPr/>
        </p:nvSpPr>
        <p:spPr>
          <a:xfrm>
            <a:off x="1868648" y="64957"/>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33" name="TextBox 32">
            <a:extLst>
              <a:ext uri="{FF2B5EF4-FFF2-40B4-BE49-F238E27FC236}">
                <a16:creationId xmlns:a16="http://schemas.microsoft.com/office/drawing/2014/main" id="{D49B0E6C-4724-40F5-9E6A-0CFE7CFCAC3A}"/>
              </a:ext>
            </a:extLst>
          </p:cNvPr>
          <p:cNvSpPr txBox="1"/>
          <p:nvPr/>
        </p:nvSpPr>
        <p:spPr>
          <a:xfrm>
            <a:off x="7663124" y="64958"/>
            <a:ext cx="1391175" cy="461665"/>
          </a:xfrm>
          <a:prstGeom prst="rect">
            <a:avLst/>
          </a:prstGeom>
          <a:noFill/>
        </p:spPr>
        <p:txBody>
          <a:bodyPr wrap="square" rtlCol="0">
            <a:spAutoFit/>
          </a:bodyPr>
          <a:lstStyle/>
          <a:p>
            <a:r>
              <a:rPr lang="en-US" sz="2400"/>
              <a:t>Project #:</a:t>
            </a:r>
          </a:p>
        </p:txBody>
      </p:sp>
      <p:sp>
        <p:nvSpPr>
          <p:cNvPr id="34" name="TextBox 33">
            <a:extLst>
              <a:ext uri="{FF2B5EF4-FFF2-40B4-BE49-F238E27FC236}">
                <a16:creationId xmlns:a16="http://schemas.microsoft.com/office/drawing/2014/main" id="{C353FAA2-6917-4D4A-84A3-CA2AA41DB413}"/>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a:p>
        </p:txBody>
      </p:sp>
      <p:sp>
        <p:nvSpPr>
          <p:cNvPr id="11" name="Title 1">
            <a:extLst>
              <a:ext uri="{FF2B5EF4-FFF2-40B4-BE49-F238E27FC236}">
                <a16:creationId xmlns:a16="http://schemas.microsoft.com/office/drawing/2014/main" id="{B7F444EE-3FC0-4703-A715-831610D8F77A}"/>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a:latin typeface="+mn-lt"/>
              </a:rPr>
              <a:t>Hypersonic</a:t>
            </a:r>
          </a:p>
        </p:txBody>
      </p:sp>
    </p:spTree>
    <p:extLst>
      <p:ext uri="{BB962C8B-B14F-4D97-AF65-F5344CB8AC3E}">
        <p14:creationId xmlns:p14="http://schemas.microsoft.com/office/powerpoint/2010/main" val="148193700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FC05CDB2-32DE-42E2-A11A-8C4D4A7F73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7CB32EFF-201B-4E20-AF33-F9DF163A6BB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A393A613-7B49-4466-9A00-0BA71AC57C83}"/>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7D6905B-35C2-4AF9-BB80-9C0F485F2DA3}" vid="{FB4ABA3F-9DA8-4F0E-8280-A2850E6BC78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033313896FC942BAADDDFA0B6B6E03" ma:contentTypeVersion="16" ma:contentTypeDescription="Create a new document." ma:contentTypeScope="" ma:versionID="4220ad609c38ddc4ab3a04df9e8a062c">
  <xsd:schema xmlns:xsd="http://www.w3.org/2001/XMLSchema" xmlns:xs="http://www.w3.org/2001/XMLSchema" xmlns:p="http://schemas.microsoft.com/office/2006/metadata/properties" xmlns:ns2="0fab745a-773d-4ebf-adc0-1859dd9f0dde" xmlns:ns3="862eb986-9a2c-4e40-9118-4ed5f1d06d94" targetNamespace="http://schemas.microsoft.com/office/2006/metadata/properties" ma:root="true" ma:fieldsID="e74d6627ad6c8e6a4eeedfd93364c2cf" ns2:_="" ns3:_="">
    <xsd:import namespace="0fab745a-773d-4ebf-adc0-1859dd9f0dde"/>
    <xsd:import namespace="862eb986-9a2c-4e40-9118-4ed5f1d06d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b745a-773d-4ebf-adc0-1859dd9f0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ea83c35-0238-4d50-b4af-366bf506d19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2eb986-9a2c-4e40-9118-4ed5f1d06d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e3de7d2-b936-4ec6-883c-9bfe26895453}" ma:internalName="TaxCatchAll" ma:showField="CatchAllData" ma:web="862eb986-9a2c-4e40-9118-4ed5f1d06d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fab745a-773d-4ebf-adc0-1859dd9f0dde">
      <Terms xmlns="http://schemas.microsoft.com/office/infopath/2007/PartnerControls"/>
    </lcf76f155ced4ddcb4097134ff3c332f>
    <TaxCatchAll xmlns="862eb986-9a2c-4e40-9118-4ed5f1d06d94" xsi:nil="true"/>
    <MediaLengthInSeconds xmlns="0fab745a-773d-4ebf-adc0-1859dd9f0dde" xsi:nil="true"/>
    <SharedWithUsers xmlns="862eb986-9a2c-4e40-9118-4ed5f1d06d9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43495F-F983-4F40-88CD-6849E5EAC80D}">
  <ds:schemaRefs>
    <ds:schemaRef ds:uri="0fab745a-773d-4ebf-adc0-1859dd9f0dde"/>
    <ds:schemaRef ds:uri="862eb986-9a2c-4e40-9118-4ed5f1d06d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0CF8B3-BA12-494B-B47B-F38E44A05696}">
  <ds:schemaRefs>
    <ds:schemaRef ds:uri="0fab745a-773d-4ebf-adc0-1859dd9f0dde"/>
    <ds:schemaRef ds:uri="862eb986-9a2c-4e40-9118-4ed5f1d06d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3F3A2E-5CF1-4F9D-876A-636EF8E063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LIFT 2020 Brand Guide v1</Template>
  <Application>Microsoft Office PowerPoint</Application>
  <PresentationFormat>Widescreen</PresentationFormat>
  <Slides>12</Slides>
  <Notes>0</Notes>
  <HiddenSlides>1</HiddenSlide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1_Custom Design</vt:lpstr>
      <vt:lpstr>Office Theme</vt:lpstr>
      <vt:lpstr>1_Office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Melvin Hawke</dc:creator>
  <cp:revision>1</cp:revision>
  <cp:lastPrinted>2020-01-22T13:52:04Z</cp:lastPrinted>
  <dcterms:created xsi:type="dcterms:W3CDTF">2020-02-13T15:50:21Z</dcterms:created>
  <dcterms:modified xsi:type="dcterms:W3CDTF">2022-08-05T13:31:37Z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0x010100BD033313896FC942BAADDDFA0B6B6E03</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