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3" r:id="rId5"/>
    <p:sldMasterId id="2147483733" r:id="rId6"/>
    <p:sldMasterId id="2147483745" r:id="rId7"/>
    <p:sldMasterId id="2147483751" r:id="rId8"/>
    <p:sldMasterId id="2147483763" r:id="rId9"/>
    <p:sldMasterId id="2147483775" r:id="rId10"/>
  </p:sldMasterIdLst>
  <p:notesMasterIdLst>
    <p:notesMasterId r:id="rId21"/>
  </p:notesMasterIdLst>
  <p:sldIdLst>
    <p:sldId id="256" r:id="rId11"/>
    <p:sldId id="1046" r:id="rId12"/>
    <p:sldId id="1036" r:id="rId13"/>
    <p:sldId id="1042" r:id="rId14"/>
    <p:sldId id="1037" r:id="rId15"/>
    <p:sldId id="1047" r:id="rId16"/>
    <p:sldId id="1041" r:id="rId17"/>
    <p:sldId id="1048" r:id="rId18"/>
    <p:sldId id="1045" r:id="rId19"/>
    <p:sldId id="1040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F52"/>
    <a:srgbClr val="FFFFFF"/>
    <a:srgbClr val="212F53"/>
    <a:srgbClr val="283892"/>
    <a:srgbClr val="BCD5EC"/>
    <a:srgbClr val="283891"/>
    <a:srgbClr val="293995"/>
    <a:srgbClr val="B5221F"/>
    <a:srgbClr val="87BEE1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berlee Haselhuhn" userId="8ee9addf-4601-4cef-bd50-1c9f66d9b3e3" providerId="ADAL" clId="{ACEEF2A7-2EBF-4E40-9292-842D9C91CEC2}"/>
    <pc:docChg chg="modSld">
      <pc:chgData name="Amberlee Haselhuhn" userId="8ee9addf-4601-4cef-bd50-1c9f66d9b3e3" providerId="ADAL" clId="{ACEEF2A7-2EBF-4E40-9292-842D9C91CEC2}" dt="2021-10-19T18:45:45.874" v="29" actId="6549"/>
      <pc:docMkLst>
        <pc:docMk/>
      </pc:docMkLst>
      <pc:sldChg chg="modSp mod">
        <pc:chgData name="Amberlee Haselhuhn" userId="8ee9addf-4601-4cef-bd50-1c9f66d9b3e3" providerId="ADAL" clId="{ACEEF2A7-2EBF-4E40-9292-842D9C91CEC2}" dt="2021-10-19T18:34:24.021" v="28" actId="20577"/>
        <pc:sldMkLst>
          <pc:docMk/>
          <pc:sldMk cId="1487719812" sldId="256"/>
        </pc:sldMkLst>
        <pc:spChg chg="mod">
          <ac:chgData name="Amberlee Haselhuhn" userId="8ee9addf-4601-4cef-bd50-1c9f66d9b3e3" providerId="ADAL" clId="{ACEEF2A7-2EBF-4E40-9292-842D9C91CEC2}" dt="2021-10-19T18:34:24.021" v="28" actId="20577"/>
          <ac:spMkLst>
            <pc:docMk/>
            <pc:sldMk cId="1487719812" sldId="256"/>
            <ac:spMk id="5" creationId="{234DC68C-3605-4B55-AE48-012BAD021B45}"/>
          </ac:spMkLst>
        </pc:spChg>
      </pc:sldChg>
      <pc:sldChg chg="modSp mod">
        <pc:chgData name="Amberlee Haselhuhn" userId="8ee9addf-4601-4cef-bd50-1c9f66d9b3e3" providerId="ADAL" clId="{ACEEF2A7-2EBF-4E40-9292-842D9C91CEC2}" dt="2021-10-19T18:45:45.874" v="29" actId="6549"/>
        <pc:sldMkLst>
          <pc:docMk/>
          <pc:sldMk cId="2202566701" sldId="1046"/>
        </pc:sldMkLst>
        <pc:spChg chg="mod">
          <ac:chgData name="Amberlee Haselhuhn" userId="8ee9addf-4601-4cef-bd50-1c9f66d9b3e3" providerId="ADAL" clId="{ACEEF2A7-2EBF-4E40-9292-842D9C91CEC2}" dt="2021-10-19T18:45:45.874" v="29" actId="6549"/>
          <ac:spMkLst>
            <pc:docMk/>
            <pc:sldMk cId="2202566701" sldId="1046"/>
            <ac:spMk id="8" creationId="{F6956FAA-0CCD-46DA-85C2-B945B336DB92}"/>
          </ac:spMkLst>
        </pc:spChg>
      </pc:sldChg>
      <pc:sldChg chg="modSp mod">
        <pc:chgData name="Amberlee Haselhuhn" userId="8ee9addf-4601-4cef-bd50-1c9f66d9b3e3" providerId="ADAL" clId="{ACEEF2A7-2EBF-4E40-9292-842D9C91CEC2}" dt="2021-10-19T17:08:42.856" v="20" actId="20577"/>
        <pc:sldMkLst>
          <pc:docMk/>
          <pc:sldMk cId="1273074167" sldId="1048"/>
        </pc:sldMkLst>
        <pc:spChg chg="mod">
          <ac:chgData name="Amberlee Haselhuhn" userId="8ee9addf-4601-4cef-bd50-1c9f66d9b3e3" providerId="ADAL" clId="{ACEEF2A7-2EBF-4E40-9292-842D9C91CEC2}" dt="2021-10-19T17:08:42.856" v="20" actId="20577"/>
          <ac:spMkLst>
            <pc:docMk/>
            <pc:sldMk cId="1273074167" sldId="1048"/>
            <ac:spMk id="12" creationId="{C2375A5A-31EA-4977-A4D0-3F79B83F895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89B3892-6EF7-4C06-8CC2-626621D9D516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F5C55D-18F4-4B9B-B66E-404DCAADC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909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89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48B68-CAC8-4422-BFEE-A638241A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6ECEA-5C00-4664-BEE0-AB9D9BAAA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543F4-35B2-4203-B124-3E6890B30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32C654-1E8F-40A6-A1C9-882F46868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027FD8-3CE3-456E-A3D1-93369DC15C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9F672-F5A1-482A-8A66-2FD66659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485C86-583F-4761-B2B2-BD53AB096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71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E0030-F818-454C-9E7F-3476CDCD0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2F88A6-934E-4984-B984-9D7A259D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44264-BABC-45E4-A80C-0C1BF5DE4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438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20173-6A5E-4BB8-9B14-E313AF9CA2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E18B1B-A609-489F-9546-B14B4C798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6D189-93D4-479F-950D-4E44E46E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023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49928-2B7C-4429-92D8-BD9C71785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185F3-E3DA-43B2-BA67-2607F52D6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D9F8F-3875-4B05-A85C-65F509851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20BB6-EA15-4416-AE89-D2F66C373E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E7B66-A3F7-47B4-A351-9909B8C1C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D56ED-E77F-42AD-8580-AE0C151A1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241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DC434-F36D-4F3E-9490-CEE9609F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53FE41-D48C-403A-B267-5D3703264C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C4D8D1-C6DA-47AC-8692-AB84BC404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B81506-757B-454E-BB48-54091303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2031EE-41F7-4AA0-9701-4DAE85A9E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628A61-BFF4-4F14-A18F-FBE84AF5B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653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0CC23-8A40-4761-83F9-A7B31F4D3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26FF82-F3F5-436A-92F1-06A179A03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B0990-7279-4F32-89D0-EBAC9A7B0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486B7-A607-4712-B4A8-DA5F18D1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880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5CA490-CC9B-4458-91AA-2F53D66D11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4482FF-1832-47E6-8060-3F61308F3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C02A2-8832-47C8-A4A6-601064D74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FE3FB-FBF3-462B-976F-561F9C04C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913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16062-CF26-4CDF-9815-A99EC664C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20B3FF-6BC6-4659-A982-D4504F17C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A6F7C-530B-4EBD-B4B7-ED8391B2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A0E76-2D2A-4012-A82D-C208BA24C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864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FE56-AC8E-4C11-8757-B52AEC1C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A5B72-0793-4D5C-94F2-B0617D7D0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47832-4E62-41E4-A4D6-30EFFA05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31711-785A-4CF6-B786-BA752111B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370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14896-F297-4B33-8A60-FAA4D2BEE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96BA1-ADF8-4645-B19B-A7E396BC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C21F5-AAC7-4F7E-BD6F-B50B0A47E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9C341-C1AB-4FB5-A128-B184A97E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87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2A90C-7D6B-469A-981D-3A586C594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A0607-D593-44EF-AA42-ABA61DB31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1B28E-3133-4D2D-A9CB-F9C7E0F7E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667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67205-D5D9-4D9D-977C-3270D5D30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55E0A-7F95-46EF-A16D-341B73A08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EE057-EF7D-4752-BADA-C022ED937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B9E37-C22D-463F-AE35-7BD71D4AD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9BE2E-9FF3-4251-997A-BCC921558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522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48B68-CAC8-4422-BFEE-A638241A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6ECEA-5C00-4664-BEE0-AB9D9BAAA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543F4-35B2-4203-B124-3E6890B30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32C654-1E8F-40A6-A1C9-882F46868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027FD8-3CE3-456E-A3D1-93369DC15C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9F672-F5A1-482A-8A66-2FD66659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485C86-583F-4761-B2B2-BD53AB096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096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E0030-F818-454C-9E7F-3476CDCD0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2F88A6-934E-4984-B984-9D7A259D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44264-BABC-45E4-A80C-0C1BF5DE4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934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20173-6A5E-4BB8-9B14-E313AF9CA2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E18B1B-A609-489F-9546-B14B4C798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6D189-93D4-479F-950D-4E44E46E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620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49928-2B7C-4429-92D8-BD9C71785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185F3-E3DA-43B2-BA67-2607F52D6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D9F8F-3875-4B05-A85C-65F509851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20BB6-EA15-4416-AE89-D2F66C373E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E7B66-A3F7-47B4-A351-9909B8C1C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D56ED-E77F-42AD-8580-AE0C151A1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195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DC434-F36D-4F3E-9490-CEE9609F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53FE41-D48C-403A-B267-5D3703264C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C4D8D1-C6DA-47AC-8692-AB84BC404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B81506-757B-454E-BB48-54091303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2031EE-41F7-4AA0-9701-4DAE85A9E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628A61-BFF4-4F14-A18F-FBE84AF5B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2101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0CC23-8A40-4761-83F9-A7B31F4D3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26FF82-F3F5-436A-92F1-06A179A03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B0990-7279-4F32-89D0-EBAC9A7B0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486B7-A607-4712-B4A8-DA5F18D1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396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5CA490-CC9B-4458-91AA-2F53D66D11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4482FF-1832-47E6-8060-3F61308F3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C02A2-8832-47C8-A4A6-601064D74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FE3FB-FBF3-462B-976F-561F9C04C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212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2874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2A90C-7D6B-469A-981D-3A586C594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A0607-D593-44EF-AA42-ABA61DB31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1B28E-3133-4D2D-A9CB-F9C7E0F7E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56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FE56-AC8E-4C11-8757-B52AEC1C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A5B72-0793-4D5C-94F2-B0617D7D0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47832-4E62-41E4-A4D6-30EFFA05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31711-785A-4CF6-B786-BA752111B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487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FE56-AC8E-4C11-8757-B52AEC1C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A5B72-0793-4D5C-94F2-B0617D7D0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47832-4E62-41E4-A4D6-30EFFA05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31711-785A-4CF6-B786-BA752111B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636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16062-CF26-4CDF-9815-A99EC664C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20B3FF-6BC6-4659-A982-D4504F17C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A6F7C-530B-4EBD-B4B7-ED8391B2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A0E76-2D2A-4012-A82D-C208BA24C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3232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1294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16062-CF26-4CDF-9815-A99EC664C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20B3FF-6BC6-4659-A982-D4504F17C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A6F7C-530B-4EBD-B4B7-ED8391B2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A0E76-2D2A-4012-A82D-C208BA24C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816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FE56-AC8E-4C11-8757-B52AEC1C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A5B72-0793-4D5C-94F2-B0617D7D0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47832-4E62-41E4-A4D6-30EFFA05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31711-785A-4CF6-B786-BA752111B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635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14896-F297-4B33-8A60-FAA4D2BEE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96BA1-ADF8-4645-B19B-A7E396BC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C21F5-AAC7-4F7E-BD6F-B50B0A47E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9C341-C1AB-4FB5-A128-B184A97E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66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67205-D5D9-4D9D-977C-3270D5D30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55E0A-7F95-46EF-A16D-341B73A08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EE057-EF7D-4752-BADA-C022ED937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B9E37-C22D-463F-AE35-7BD71D4AD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9BE2E-9FF3-4251-997A-BCC921558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307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48B68-CAC8-4422-BFEE-A638241A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6ECEA-5C00-4664-BEE0-AB9D9BAAA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543F4-35B2-4203-B124-3E6890B30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32C654-1E8F-40A6-A1C9-882F46868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027FD8-3CE3-456E-A3D1-93369DC15C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9F672-F5A1-482A-8A66-2FD66659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485C86-583F-4761-B2B2-BD53AB096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997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E0030-F818-454C-9E7F-3476CDCD0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2F88A6-934E-4984-B984-9D7A259D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44264-BABC-45E4-A80C-0C1BF5DE4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044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20173-6A5E-4BB8-9B14-E313AF9CA2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E18B1B-A609-489F-9546-B14B4C798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6D189-93D4-479F-950D-4E44E46E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4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16062-CF26-4CDF-9815-A99EC664C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20B3FF-6BC6-4659-A982-D4504F17C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A6F7C-530B-4EBD-B4B7-ED8391B2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A0E76-2D2A-4012-A82D-C208BA24C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0783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49928-2B7C-4429-92D8-BD9C71785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185F3-E3DA-43B2-BA67-2607F52D6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D9F8F-3875-4B05-A85C-65F509851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20BB6-EA15-4416-AE89-D2F66C373E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E7B66-A3F7-47B4-A351-9909B8C1C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D56ED-E77F-42AD-8580-AE0C151A1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08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DC434-F36D-4F3E-9490-CEE9609F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53FE41-D48C-403A-B267-5D3703264C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C4D8D1-C6DA-47AC-8692-AB84BC404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B81506-757B-454E-BB48-54091303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2031EE-41F7-4AA0-9701-4DAE85A9E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628A61-BFF4-4F14-A18F-FBE84AF5B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852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0CC23-8A40-4761-83F9-A7B31F4D3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26FF82-F3F5-436A-92F1-06A179A03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B0990-7279-4F32-89D0-EBAC9A7B0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486B7-A607-4712-B4A8-DA5F18D1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19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5CA490-CC9B-4458-91AA-2F53D66D11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4482FF-1832-47E6-8060-3F61308F3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C02A2-8832-47C8-A4A6-601064D74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FE3FB-FBF3-462B-976F-561F9C04C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709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16062-CF26-4CDF-9815-A99EC664C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20B3FF-6BC6-4659-A982-D4504F17C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A6F7C-530B-4EBD-B4B7-ED8391B2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A0E76-2D2A-4012-A82D-C208BA24C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59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FE56-AC8E-4C11-8757-B52AEC1C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A5B72-0793-4D5C-94F2-B0617D7D0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47832-4E62-41E4-A4D6-30EFFA05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31711-785A-4CF6-B786-BA752111B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286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14896-F297-4B33-8A60-FAA4D2BEE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96BA1-ADF8-4645-B19B-A7E396BC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C21F5-AAC7-4F7E-BD6F-B50B0A47E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9C341-C1AB-4FB5-A128-B184A97E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975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67205-D5D9-4D9D-977C-3270D5D30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55E0A-7F95-46EF-A16D-341B73A08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EE057-EF7D-4752-BADA-C022ED937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B9E37-C22D-463F-AE35-7BD71D4AD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9BE2E-9FF3-4251-997A-BCC921558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718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48B68-CAC8-4422-BFEE-A638241A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6ECEA-5C00-4664-BEE0-AB9D9BAAA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543F4-35B2-4203-B124-3E6890B30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32C654-1E8F-40A6-A1C9-882F46868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027FD8-3CE3-456E-A3D1-93369DC15C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9F672-F5A1-482A-8A66-2FD66659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485C86-583F-4761-B2B2-BD53AB096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03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E0030-F818-454C-9E7F-3476CDCD0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2F88A6-934E-4984-B984-9D7A259D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44264-BABC-45E4-A80C-0C1BF5DE4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14581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20173-6A5E-4BB8-9B14-E313AF9CA2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E18B1B-A609-489F-9546-B14B4C798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6D189-93D4-479F-950D-4E44E46E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806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49928-2B7C-4429-92D8-BD9C71785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185F3-E3DA-43B2-BA67-2607F52D6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D9F8F-3875-4B05-A85C-65F509851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20BB6-EA15-4416-AE89-D2F66C373E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E7B66-A3F7-47B4-A351-9909B8C1C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D56ED-E77F-42AD-8580-AE0C151A1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145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DC434-F36D-4F3E-9490-CEE9609F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53FE41-D48C-403A-B267-5D3703264C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C4D8D1-C6DA-47AC-8692-AB84BC404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B81506-757B-454E-BB48-54091303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2031EE-41F7-4AA0-9701-4DAE85A9E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628A61-BFF4-4F14-A18F-FBE84AF5B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240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0CC23-8A40-4761-83F9-A7B31F4D3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26FF82-F3F5-436A-92F1-06A179A03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B0990-7279-4F32-89D0-EBAC9A7B0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486B7-A607-4712-B4A8-DA5F18D1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82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5CA490-CC9B-4458-91AA-2F53D66D11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4482FF-1832-47E6-8060-3F61308F3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C02A2-8832-47C8-A4A6-601064D74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FE3FB-FBF3-462B-976F-561F9C04C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01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16062-CF26-4CDF-9815-A99EC664C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20B3FF-6BC6-4659-A982-D4504F17C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A6F7C-530B-4EBD-B4B7-ED8391B2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A0E76-2D2A-4012-A82D-C208BA24C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865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FE56-AC8E-4C11-8757-B52AEC1C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A5B72-0793-4D5C-94F2-B0617D7D0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47832-4E62-41E4-A4D6-30EFFA05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31711-785A-4CF6-B786-BA752111B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28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14896-F297-4B33-8A60-FAA4D2BEE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96BA1-ADF8-4645-B19B-A7E396BC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C21F5-AAC7-4F7E-BD6F-B50B0A47E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9C341-C1AB-4FB5-A128-B184A97E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667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67205-D5D9-4D9D-977C-3270D5D30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55E0A-7F95-46EF-A16D-341B73A08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EE057-EF7D-4752-BADA-C022ED937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B9E37-C22D-463F-AE35-7BD71D4AD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9BE2E-9FF3-4251-997A-BCC921558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724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48B68-CAC8-4422-BFEE-A638241A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6ECEA-5C00-4664-BEE0-AB9D9BAAA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543F4-35B2-4203-B124-3E6890B30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32C654-1E8F-40A6-A1C9-882F46868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027FD8-3CE3-456E-A3D1-93369DC15C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9F672-F5A1-482A-8A66-2FD66659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485C86-583F-4761-B2B2-BD53AB096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10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16062-CF26-4CDF-9815-A99EC664C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20B3FF-6BC6-4659-A982-D4504F17C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A6F7C-530B-4EBD-B4B7-ED8391B2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A0E76-2D2A-4012-A82D-C208BA24C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8116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E0030-F818-454C-9E7F-3476CDCD0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2F88A6-934E-4984-B984-9D7A259D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44264-BABC-45E4-A80C-0C1BF5DE4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172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20173-6A5E-4BB8-9B14-E313AF9CA2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E18B1B-A609-489F-9546-B14B4C798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6D189-93D4-479F-950D-4E44E46E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04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49928-2B7C-4429-92D8-BD9C71785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185F3-E3DA-43B2-BA67-2607F52D6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D9F8F-3875-4B05-A85C-65F509851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20BB6-EA15-4416-AE89-D2F66C373E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E7B66-A3F7-47B4-A351-9909B8C1C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D56ED-E77F-42AD-8580-AE0C151A1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736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DC434-F36D-4F3E-9490-CEE9609F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53FE41-D48C-403A-B267-5D3703264C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C4D8D1-C6DA-47AC-8692-AB84BC404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B81506-757B-454E-BB48-54091303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2031EE-41F7-4AA0-9701-4DAE85A9E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628A61-BFF4-4F14-A18F-FBE84AF5B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474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0CC23-8A40-4761-83F9-A7B31F4D3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26FF82-F3F5-436A-92F1-06A179A03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B0990-7279-4F32-89D0-EBAC9A7B0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486B7-A607-4712-B4A8-DA5F18D1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283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5CA490-CC9B-4458-91AA-2F53D66D11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4482FF-1832-47E6-8060-3F61308F3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C02A2-8832-47C8-A4A6-601064D74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FE3FB-FBF3-462B-976F-561F9C04C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5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FE56-AC8E-4C11-8757-B52AEC1C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A5B72-0793-4D5C-94F2-B0617D7D0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47832-4E62-41E4-A4D6-30EFFA05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31711-785A-4CF6-B786-BA752111B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042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14896-F297-4B33-8A60-FAA4D2BEE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96BA1-ADF8-4645-B19B-A7E396BC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C21F5-AAC7-4F7E-BD6F-B50B0A47E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9C341-C1AB-4FB5-A128-B184A97E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965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67205-D5D9-4D9D-977C-3270D5D30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55E0A-7F95-46EF-A16D-341B73A08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EE057-EF7D-4752-BADA-C022ED937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B9E37-C22D-463F-AE35-7BD71D4AD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9BE2E-9FF3-4251-997A-BCC921558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01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4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A3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3F94AB-153C-4E34-BDCA-4C33B59E64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82" y="961758"/>
            <a:ext cx="2817023" cy="13608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66F834-E269-409C-B805-CDCC09E1A0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151" y="4354641"/>
            <a:ext cx="855793" cy="8557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7651D-C6D8-4BAC-9AE4-69E8AB9BEB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6944" y="5509616"/>
            <a:ext cx="1624251" cy="7399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39262C-6401-4077-93F7-CE73F925DEDF}"/>
              </a:ext>
            </a:extLst>
          </p:cNvPr>
          <p:cNvSpPr txBox="1"/>
          <p:nvPr/>
        </p:nvSpPr>
        <p:spPr>
          <a:xfrm>
            <a:off x="396821" y="3016652"/>
            <a:ext cx="406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 Public-Private-Partnership: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Department of Defense – Industry – Academia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B7F7A7-70C1-49E2-94F0-D4F1A3628A69}"/>
              </a:ext>
            </a:extLst>
          </p:cNvPr>
          <p:cNvCxnSpPr/>
          <p:nvPr/>
        </p:nvCxnSpPr>
        <p:spPr>
          <a:xfrm>
            <a:off x="4781550" y="200025"/>
            <a:ext cx="0" cy="6164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34CAA7D-97A8-45B1-B563-436BF03D9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9666" y="1528248"/>
            <a:ext cx="63019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4"/>
            <a:r>
              <a:rPr lang="en-US" dirty="0"/>
              <a:t>This is the Presentation 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21EF44-8E73-4F7C-851F-205237E2C466}"/>
              </a:ext>
            </a:extLst>
          </p:cNvPr>
          <p:cNvSpPr txBox="1"/>
          <p:nvPr userDrawn="1"/>
        </p:nvSpPr>
        <p:spPr>
          <a:xfrm>
            <a:off x="775515" y="2439991"/>
            <a:ext cx="33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Where Manufacturing Technology and Talent Matter</a:t>
            </a:r>
          </a:p>
        </p:txBody>
      </p:sp>
      <p:pic>
        <p:nvPicPr>
          <p:cNvPr id="11" name="Picture 2" descr="CCDClogo">
            <a:extLst>
              <a:ext uri="{FF2B5EF4-FFF2-40B4-BE49-F238E27FC236}">
                <a16:creationId xmlns:a16="http://schemas.microsoft.com/office/drawing/2014/main" id="{7AF62B2B-02E8-4CED-AE0B-3EFD07603C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09" y="5634399"/>
            <a:ext cx="1563242" cy="52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1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31" r:id="rId3"/>
    <p:sldLayoutId id="2147483732" r:id="rId4"/>
    <p:sldLayoutId id="2147483730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F57F5D-E84B-424F-8B05-158D31358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This Is The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F6A59-E47B-4378-AD11-687132D47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45721"/>
            <a:ext cx="10515600" cy="4831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0DD2E-A8B7-415A-8B4B-10D1D4F21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fld id="{A71C0557-87A9-4981-8112-53885F1BCC7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11F66F1C-80CA-4014-B984-1712DCB8AC5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06" y="6279024"/>
            <a:ext cx="792192" cy="3824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66875E-40A2-4DBB-8EDE-007D077D2BC0}"/>
              </a:ext>
            </a:extLst>
          </p:cNvPr>
          <p:cNvSpPr txBox="1"/>
          <p:nvPr userDrawn="1"/>
        </p:nvSpPr>
        <p:spPr>
          <a:xfrm>
            <a:off x="1080698" y="6492874"/>
            <a:ext cx="3903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2A3890"/>
                </a:solidFill>
                <a:latin typeface="Effra" panose="02000506080000020004" pitchFamily="2" charset="0"/>
              </a:rPr>
              <a:t>Where Manufacturing Technology and Talent Matter</a:t>
            </a:r>
          </a:p>
        </p:txBody>
      </p:sp>
    </p:spTree>
    <p:extLst>
      <p:ext uri="{BB962C8B-B14F-4D97-AF65-F5344CB8AC3E}">
        <p14:creationId xmlns:p14="http://schemas.microsoft.com/office/powerpoint/2010/main" val="3743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A389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F57F5D-E84B-424F-8B05-158D31358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This Is The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F6A59-E47B-4378-AD11-687132D47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45721"/>
            <a:ext cx="10515600" cy="4831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0DD2E-A8B7-415A-8B4B-10D1D4F21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fld id="{A71C0557-87A9-4981-8112-53885F1BCC7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11F66F1C-80CA-4014-B984-1712DCB8AC5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06" y="6279024"/>
            <a:ext cx="792192" cy="3824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66875E-40A2-4DBB-8EDE-007D077D2BC0}"/>
              </a:ext>
            </a:extLst>
          </p:cNvPr>
          <p:cNvSpPr txBox="1"/>
          <p:nvPr userDrawn="1"/>
        </p:nvSpPr>
        <p:spPr>
          <a:xfrm>
            <a:off x="1080698" y="6492874"/>
            <a:ext cx="3903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2A3890"/>
                </a:solidFill>
                <a:latin typeface="Effra" panose="02000506080000020004" pitchFamily="2" charset="0"/>
              </a:rPr>
              <a:t>Where Manufacturing Technology and Education Matter</a:t>
            </a:r>
          </a:p>
        </p:txBody>
      </p:sp>
    </p:spTree>
    <p:extLst>
      <p:ext uri="{BB962C8B-B14F-4D97-AF65-F5344CB8AC3E}">
        <p14:creationId xmlns:p14="http://schemas.microsoft.com/office/powerpoint/2010/main" val="89229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A389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A3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3F94AB-153C-4E34-BDCA-4C33B59E64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82" y="961758"/>
            <a:ext cx="2817023" cy="13608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66F834-E269-409C-B805-CDCC09E1A0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151" y="3802572"/>
            <a:ext cx="855793" cy="8557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7651D-C6D8-4BAC-9AE4-69E8AB9BEB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696" y="4862661"/>
            <a:ext cx="1622747" cy="7399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39262C-6401-4077-93F7-CE73F925DEDF}"/>
              </a:ext>
            </a:extLst>
          </p:cNvPr>
          <p:cNvSpPr txBox="1"/>
          <p:nvPr/>
        </p:nvSpPr>
        <p:spPr>
          <a:xfrm>
            <a:off x="396821" y="3016652"/>
            <a:ext cx="406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A Public-Private-Partnership: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Department of Defense – Industry – Academia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B7F7A7-70C1-49E2-94F0-D4F1A3628A69}"/>
              </a:ext>
            </a:extLst>
          </p:cNvPr>
          <p:cNvCxnSpPr/>
          <p:nvPr/>
        </p:nvCxnSpPr>
        <p:spPr>
          <a:xfrm>
            <a:off x="4781550" y="200025"/>
            <a:ext cx="0" cy="6164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34CAA7D-97A8-45B1-B563-436BF03D9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9666" y="1528248"/>
            <a:ext cx="63019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4"/>
            <a:r>
              <a:rPr lang="en-US"/>
              <a:t>This is the Presentation 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21EF44-8E73-4F7C-851F-205237E2C466}"/>
              </a:ext>
            </a:extLst>
          </p:cNvPr>
          <p:cNvSpPr txBox="1"/>
          <p:nvPr/>
        </p:nvSpPr>
        <p:spPr>
          <a:xfrm>
            <a:off x="775515" y="2439991"/>
            <a:ext cx="33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Where Manufacturing Technology and Talent Matter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125A08-450A-441E-A7D5-B72C675082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87" y="4940243"/>
            <a:ext cx="1679355" cy="584775"/>
          </a:xfrm>
          <a:prstGeom prst="rect">
            <a:avLst/>
          </a:prstGeom>
        </p:spPr>
      </p:pic>
      <p:pic>
        <p:nvPicPr>
          <p:cNvPr id="11" name="Picture 2" descr="U.S. Department of Commerce">
            <a:extLst>
              <a:ext uri="{FF2B5EF4-FFF2-40B4-BE49-F238E27FC236}">
                <a16:creationId xmlns:a16="http://schemas.microsoft.com/office/drawing/2014/main" id="{EA4ECF8C-6EC1-4793-910F-02BAD0D017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169" y="5651655"/>
            <a:ext cx="850775" cy="85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3679D2-8331-48B4-95EA-CBC8B6B63190}"/>
              </a:ext>
            </a:extLst>
          </p:cNvPr>
          <p:cNvSpPr txBox="1"/>
          <p:nvPr userDrawn="1"/>
        </p:nvSpPr>
        <p:spPr>
          <a:xfrm>
            <a:off x="775515" y="2439991"/>
            <a:ext cx="33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Where Manufacturing Technology and Talent Matter</a:t>
            </a:r>
          </a:p>
        </p:txBody>
      </p:sp>
    </p:spTree>
    <p:extLst>
      <p:ext uri="{BB962C8B-B14F-4D97-AF65-F5344CB8AC3E}">
        <p14:creationId xmlns:p14="http://schemas.microsoft.com/office/powerpoint/2010/main" val="261595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F57F5D-E84B-424F-8B05-158D31358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This Is The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F6A59-E47B-4378-AD11-687132D47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45721"/>
            <a:ext cx="10515600" cy="4831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0DD2E-A8B7-415A-8B4B-10D1D4F21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fld id="{A71C0557-87A9-4981-8112-53885F1BCC7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11F66F1C-80CA-4014-B984-1712DCB8AC5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06" y="6279024"/>
            <a:ext cx="792192" cy="3824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66875E-40A2-4DBB-8EDE-007D077D2BC0}"/>
              </a:ext>
            </a:extLst>
          </p:cNvPr>
          <p:cNvSpPr txBox="1"/>
          <p:nvPr/>
        </p:nvSpPr>
        <p:spPr>
          <a:xfrm>
            <a:off x="1080698" y="6492874"/>
            <a:ext cx="3903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rgbClr val="2A3890"/>
                </a:solidFill>
                <a:latin typeface="Effra" panose="02000506080000020004" pitchFamily="2" charset="0"/>
              </a:rPr>
              <a:t>Where Manufacturing Technology and Talent Matter</a:t>
            </a:r>
          </a:p>
        </p:txBody>
      </p:sp>
    </p:spTree>
    <p:extLst>
      <p:ext uri="{BB962C8B-B14F-4D97-AF65-F5344CB8AC3E}">
        <p14:creationId xmlns:p14="http://schemas.microsoft.com/office/powerpoint/2010/main" val="12281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A389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F57F5D-E84B-424F-8B05-158D31358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This Is The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F6A59-E47B-4378-AD11-687132D47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45721"/>
            <a:ext cx="10515600" cy="4831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0DD2E-A8B7-415A-8B4B-10D1D4F21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fld id="{A71C0557-87A9-4981-8112-53885F1BCC7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11F66F1C-80CA-4014-B984-1712DCB8AC5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06" y="6279024"/>
            <a:ext cx="792192" cy="3824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66875E-40A2-4DBB-8EDE-007D077D2BC0}"/>
              </a:ext>
            </a:extLst>
          </p:cNvPr>
          <p:cNvSpPr txBox="1"/>
          <p:nvPr/>
        </p:nvSpPr>
        <p:spPr>
          <a:xfrm>
            <a:off x="1080698" y="6492874"/>
            <a:ext cx="3903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rgbClr val="2A3890"/>
                </a:solidFill>
                <a:latin typeface="Effra" panose="02000506080000020004" pitchFamily="2" charset="0"/>
              </a:rPr>
              <a:t>Where Manufacturing Technology and Education Matter</a:t>
            </a:r>
          </a:p>
        </p:txBody>
      </p:sp>
    </p:spTree>
    <p:extLst>
      <p:ext uri="{BB962C8B-B14F-4D97-AF65-F5344CB8AC3E}">
        <p14:creationId xmlns:p14="http://schemas.microsoft.com/office/powerpoint/2010/main" val="211670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A389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F57F5D-E84B-424F-8B05-158D31358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This Is The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F6A59-E47B-4378-AD11-687132D47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45721"/>
            <a:ext cx="10515600" cy="4831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0DD2E-A8B7-415A-8B4B-10D1D4F21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fld id="{A71C0557-87A9-4981-8112-53885F1BCC7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11F66F1C-80CA-4014-B984-1712DCB8AC5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06" y="6279024"/>
            <a:ext cx="792192" cy="3824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66875E-40A2-4DBB-8EDE-007D077D2BC0}"/>
              </a:ext>
            </a:extLst>
          </p:cNvPr>
          <p:cNvSpPr txBox="1"/>
          <p:nvPr/>
        </p:nvSpPr>
        <p:spPr>
          <a:xfrm>
            <a:off x="1080698" y="6492874"/>
            <a:ext cx="3903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rgbClr val="2A3890"/>
                </a:solidFill>
                <a:latin typeface="Effra" panose="02000506080000020004" pitchFamily="2" charset="0"/>
              </a:rPr>
              <a:t>Where Manufacturing Technology and Talent Matter</a:t>
            </a:r>
          </a:p>
        </p:txBody>
      </p:sp>
    </p:spTree>
    <p:extLst>
      <p:ext uri="{BB962C8B-B14F-4D97-AF65-F5344CB8AC3E}">
        <p14:creationId xmlns:p14="http://schemas.microsoft.com/office/powerpoint/2010/main" val="188663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A389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lift.technology/project-calls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C9E37B-BCE1-4045-9AF9-A046B1ECC2D1}"/>
              </a:ext>
            </a:extLst>
          </p:cNvPr>
          <p:cNvSpPr txBox="1"/>
          <p:nvPr/>
        </p:nvSpPr>
        <p:spPr>
          <a:xfrm>
            <a:off x="5411947" y="2476605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U LIFT Project Submission Forms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4DC68C-3605-4B55-AE48-012BAD021B45}"/>
              </a:ext>
            </a:extLst>
          </p:cNvPr>
          <p:cNvSpPr txBox="1"/>
          <p:nvPr/>
        </p:nvSpPr>
        <p:spPr>
          <a:xfrm>
            <a:off x="10144125" y="6248400"/>
            <a:ext cx="158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Rev. 3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ASH 10/19/2021</a:t>
            </a:r>
          </a:p>
        </p:txBody>
      </p:sp>
    </p:spTree>
    <p:extLst>
      <p:ext uri="{BB962C8B-B14F-4D97-AF65-F5344CB8AC3E}">
        <p14:creationId xmlns:p14="http://schemas.microsoft.com/office/powerpoint/2010/main" val="1487719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B97050-2AE2-49DA-8185-1D1A746C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10</a:t>
            </a:fld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48C3104-8980-4835-ACBA-A30FC36DE35E}"/>
              </a:ext>
            </a:extLst>
          </p:cNvPr>
          <p:cNvSpPr txBox="1">
            <a:spLocks/>
          </p:cNvSpPr>
          <p:nvPr/>
        </p:nvSpPr>
        <p:spPr>
          <a:xfrm>
            <a:off x="4556358" y="0"/>
            <a:ext cx="3079284" cy="6627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A38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U LIFT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Technical State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8F626A-4414-4097-920C-B6F6BCDB8814}"/>
              </a:ext>
            </a:extLst>
          </p:cNvPr>
          <p:cNvSpPr txBox="1"/>
          <p:nvPr/>
        </p:nvSpPr>
        <p:spPr>
          <a:xfrm>
            <a:off x="5290655" y="6071394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Appendix 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D2F967-6FAA-468E-863C-DE55780B1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32" y="1068620"/>
            <a:ext cx="10604733" cy="5002774"/>
          </a:xfrm>
          <a:prstGeom prst="rect">
            <a:avLst/>
          </a:prstGeom>
        </p:spPr>
      </p:pic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2E2C8578-B08A-48EE-AAD1-5438A16D4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2622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Business Sensitive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0BC4A0-9449-4707-91CB-E0977AD7F218}"/>
              </a:ext>
            </a:extLst>
          </p:cNvPr>
          <p:cNvSpPr txBox="1"/>
          <p:nvPr/>
        </p:nvSpPr>
        <p:spPr>
          <a:xfrm>
            <a:off x="7663124" y="64958"/>
            <a:ext cx="139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Project #: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1A83EB-FFD3-4C23-86A4-455E876BA335}"/>
              </a:ext>
            </a:extLst>
          </p:cNvPr>
          <p:cNvSpPr txBox="1"/>
          <p:nvPr/>
        </p:nvSpPr>
        <p:spPr>
          <a:xfrm>
            <a:off x="9081781" y="64959"/>
            <a:ext cx="2852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5D63BA-715E-446D-BE8E-885D071D5211}"/>
              </a:ext>
            </a:extLst>
          </p:cNvPr>
          <p:cNvSpPr txBox="1"/>
          <p:nvPr/>
        </p:nvSpPr>
        <p:spPr>
          <a:xfrm>
            <a:off x="1868648" y="70772"/>
            <a:ext cx="259429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4EDE3B-E5C6-45A1-9E83-F0D35BC96C05}"/>
              </a:ext>
            </a:extLst>
          </p:cNvPr>
          <p:cNvSpPr txBox="1"/>
          <p:nvPr/>
        </p:nvSpPr>
        <p:spPr>
          <a:xfrm>
            <a:off x="257962" y="64957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Proposal #:</a:t>
            </a:r>
          </a:p>
        </p:txBody>
      </p:sp>
    </p:spTree>
    <p:extLst>
      <p:ext uri="{BB962C8B-B14F-4D97-AF65-F5344CB8AC3E}">
        <p14:creationId xmlns:p14="http://schemas.microsoft.com/office/powerpoint/2010/main" val="78668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B97050-2AE2-49DA-8185-1D1A746C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2</a:t>
            </a:fld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48C3104-8980-4835-ACBA-A30FC36DE35E}"/>
              </a:ext>
            </a:extLst>
          </p:cNvPr>
          <p:cNvSpPr txBox="1">
            <a:spLocks/>
          </p:cNvSpPr>
          <p:nvPr/>
        </p:nvSpPr>
        <p:spPr>
          <a:xfrm>
            <a:off x="2644238" y="27802"/>
            <a:ext cx="6788727" cy="6627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A38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U LIFT Project Instructions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319632"/>
            <a:ext cx="11676076" cy="48936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Complete the attached forms to submit your project. Only the slides in this template will be considered. Do not add extra slides. Extra content will not be considered.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Include proposed budget (Maximum $50,000 per project from LIFT with minimum 25% cost share of sponsored funding) and timeline (9 months)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Winning submissions will be required to join LIFT at $1,000 membership fee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Projects will be evaluated on: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Technological Merit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Technology Readiness Level/Manufacturing Readiness Level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Ability to meet program timing &amp; proposed budget including cost share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LIFT Member Engagement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There is no limit to the number of proposals that can be submitted by a single University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Submit completed forms at </a:t>
            </a:r>
            <a:r>
              <a:rPr lang="en-US" sz="2400" dirty="0">
                <a:hlinkClick r:id="rId2"/>
              </a:rPr>
              <a:t>https://lift.technology/project-calls/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LIFT membership not required for proposal submission but is required for receipt of funds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445DF4-DBE1-42FC-AE00-85F37DA5D881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Instructions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12D09940-C327-4A2F-866D-23054FA00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2622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Business Sensitive</a:t>
            </a:r>
          </a:p>
        </p:txBody>
      </p:sp>
    </p:spTree>
    <p:extLst>
      <p:ext uri="{BB962C8B-B14F-4D97-AF65-F5344CB8AC3E}">
        <p14:creationId xmlns:p14="http://schemas.microsoft.com/office/powerpoint/2010/main" val="2202566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B97050-2AE2-49DA-8185-1D1A746C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3</a:t>
            </a:fld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48C3104-8980-4835-ACBA-A30FC36DE35E}"/>
              </a:ext>
            </a:extLst>
          </p:cNvPr>
          <p:cNvSpPr txBox="1">
            <a:spLocks/>
          </p:cNvSpPr>
          <p:nvPr/>
        </p:nvSpPr>
        <p:spPr>
          <a:xfrm>
            <a:off x="4556358" y="0"/>
            <a:ext cx="3079284" cy="6627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A38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U LIFT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Data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8E08CB-72A1-407F-B4DB-D665A139393A}"/>
              </a:ext>
            </a:extLst>
          </p:cNvPr>
          <p:cNvSpPr txBox="1"/>
          <p:nvPr/>
        </p:nvSpPr>
        <p:spPr>
          <a:xfrm>
            <a:off x="444618" y="1131726"/>
            <a:ext cx="256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Submission Date: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901630" y="1131725"/>
            <a:ext cx="3194369" cy="468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0783B7-A06F-4F9A-AFDF-3685D4334C7C}"/>
              </a:ext>
            </a:extLst>
          </p:cNvPr>
          <p:cNvSpPr txBox="1"/>
          <p:nvPr/>
        </p:nvSpPr>
        <p:spPr>
          <a:xfrm>
            <a:off x="444618" y="1640480"/>
            <a:ext cx="256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Proposal Number: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0162D6-B361-44EF-90E8-6695868DC01F}"/>
              </a:ext>
            </a:extLst>
          </p:cNvPr>
          <p:cNvSpPr txBox="1"/>
          <p:nvPr/>
        </p:nvSpPr>
        <p:spPr>
          <a:xfrm>
            <a:off x="2901630" y="1677454"/>
            <a:ext cx="3194369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8F4667-DE02-4774-97E2-09D07ACE2466}"/>
              </a:ext>
            </a:extLst>
          </p:cNvPr>
          <p:cNvSpPr txBox="1"/>
          <p:nvPr/>
        </p:nvSpPr>
        <p:spPr>
          <a:xfrm>
            <a:off x="444618" y="2199788"/>
            <a:ext cx="1625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University: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AC1F08-06F3-46DD-957C-04FC3338B82C}"/>
              </a:ext>
            </a:extLst>
          </p:cNvPr>
          <p:cNvSpPr txBox="1"/>
          <p:nvPr/>
        </p:nvSpPr>
        <p:spPr>
          <a:xfrm>
            <a:off x="1926168" y="2217611"/>
            <a:ext cx="4169832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C3782D-C095-446E-B196-C71C4C2C5A6C}"/>
              </a:ext>
            </a:extLst>
          </p:cNvPr>
          <p:cNvSpPr txBox="1"/>
          <p:nvPr/>
        </p:nvSpPr>
        <p:spPr>
          <a:xfrm>
            <a:off x="6268279" y="2213629"/>
            <a:ext cx="256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LIFT Member?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F2A2AB-396D-4B4B-B854-9D5D6D27088E}"/>
              </a:ext>
            </a:extLst>
          </p:cNvPr>
          <p:cNvSpPr txBox="1"/>
          <p:nvPr/>
        </p:nvSpPr>
        <p:spPr>
          <a:xfrm>
            <a:off x="8316767" y="2217874"/>
            <a:ext cx="935153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507462-A5B1-4AA0-99C4-8952377D230C}"/>
              </a:ext>
            </a:extLst>
          </p:cNvPr>
          <p:cNvSpPr txBox="1"/>
          <p:nvPr/>
        </p:nvSpPr>
        <p:spPr>
          <a:xfrm>
            <a:off x="6243682" y="1660528"/>
            <a:ext cx="1881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Proprietary?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0B50AD-603C-4BEB-B80E-D4BF31F48965}"/>
              </a:ext>
            </a:extLst>
          </p:cNvPr>
          <p:cNvSpPr txBox="1"/>
          <p:nvPr/>
        </p:nvSpPr>
        <p:spPr>
          <a:xfrm>
            <a:off x="8316767" y="1675366"/>
            <a:ext cx="935153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EF9FA9-EECE-4284-89E9-BE0DC1073B8F}"/>
              </a:ext>
            </a:extLst>
          </p:cNvPr>
          <p:cNvSpPr txBox="1"/>
          <p:nvPr/>
        </p:nvSpPr>
        <p:spPr>
          <a:xfrm>
            <a:off x="444618" y="2761697"/>
            <a:ext cx="838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Title: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66C832-3764-4AD6-95E6-BDD104DF31E6}"/>
              </a:ext>
            </a:extLst>
          </p:cNvPr>
          <p:cNvSpPr txBox="1"/>
          <p:nvPr/>
        </p:nvSpPr>
        <p:spPr>
          <a:xfrm>
            <a:off x="1283516" y="2748236"/>
            <a:ext cx="1046386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75D595-C306-4834-8C9A-9EED6E9A4C02}"/>
              </a:ext>
            </a:extLst>
          </p:cNvPr>
          <p:cNvSpPr txBox="1"/>
          <p:nvPr/>
        </p:nvSpPr>
        <p:spPr>
          <a:xfrm>
            <a:off x="1283516" y="3216900"/>
            <a:ext cx="1046386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BB362E-EABD-46B9-8633-3E70B4CED45A}"/>
              </a:ext>
            </a:extLst>
          </p:cNvPr>
          <p:cNvSpPr txBox="1"/>
          <p:nvPr/>
        </p:nvSpPr>
        <p:spPr>
          <a:xfrm>
            <a:off x="444618" y="3751484"/>
            <a:ext cx="838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Goal: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70BC5C-466B-46F0-A79F-3E2C384303E2}"/>
              </a:ext>
            </a:extLst>
          </p:cNvPr>
          <p:cNvSpPr txBox="1"/>
          <p:nvPr/>
        </p:nvSpPr>
        <p:spPr>
          <a:xfrm>
            <a:off x="1283516" y="3751484"/>
            <a:ext cx="1046386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B5FBE7-178E-453A-9277-821F960F7E31}"/>
              </a:ext>
            </a:extLst>
          </p:cNvPr>
          <p:cNvSpPr txBox="1"/>
          <p:nvPr/>
        </p:nvSpPr>
        <p:spPr>
          <a:xfrm>
            <a:off x="1283516" y="4213149"/>
            <a:ext cx="1046386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FFDC88-7D65-4E81-9C50-994CF9808C95}"/>
              </a:ext>
            </a:extLst>
          </p:cNvPr>
          <p:cNvSpPr txBox="1"/>
          <p:nvPr/>
        </p:nvSpPr>
        <p:spPr>
          <a:xfrm>
            <a:off x="6223669" y="1131724"/>
            <a:ext cx="1315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Industry: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19499D-FE93-4E3E-ADB8-B1FAF63AF9EA}"/>
              </a:ext>
            </a:extLst>
          </p:cNvPr>
          <p:cNvSpPr txBox="1"/>
          <p:nvPr/>
        </p:nvSpPr>
        <p:spPr>
          <a:xfrm>
            <a:off x="8320055" y="1132137"/>
            <a:ext cx="336236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B3B0A4-101F-44ED-8983-018AE739877A}"/>
              </a:ext>
            </a:extLst>
          </p:cNvPr>
          <p:cNvSpPr txBox="1"/>
          <p:nvPr/>
        </p:nvSpPr>
        <p:spPr>
          <a:xfrm>
            <a:off x="2476959" y="4936162"/>
            <a:ext cx="3551928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A6166B-7B4F-4FB8-ADBA-62BFC962D644}"/>
              </a:ext>
            </a:extLst>
          </p:cNvPr>
          <p:cNvSpPr txBox="1"/>
          <p:nvPr/>
        </p:nvSpPr>
        <p:spPr>
          <a:xfrm>
            <a:off x="444618" y="4922109"/>
            <a:ext cx="23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Project Leader: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4D2540-D90C-46DC-B1F3-E8F8792342A8}"/>
              </a:ext>
            </a:extLst>
          </p:cNvPr>
          <p:cNvSpPr txBox="1"/>
          <p:nvPr/>
        </p:nvSpPr>
        <p:spPr>
          <a:xfrm>
            <a:off x="6220873" y="4931477"/>
            <a:ext cx="1904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Leader Email: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4FAF57-5904-4D22-9E8C-525E764EDDA5}"/>
              </a:ext>
            </a:extLst>
          </p:cNvPr>
          <p:cNvSpPr txBox="1"/>
          <p:nvPr/>
        </p:nvSpPr>
        <p:spPr>
          <a:xfrm>
            <a:off x="8255095" y="4931477"/>
            <a:ext cx="3492287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7F0CA7-5504-4F7F-BC13-508784E04FCC}"/>
              </a:ext>
            </a:extLst>
          </p:cNvPr>
          <p:cNvSpPr txBox="1"/>
          <p:nvPr/>
        </p:nvSpPr>
        <p:spPr>
          <a:xfrm>
            <a:off x="6220873" y="5491249"/>
            <a:ext cx="2034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Leader Phone: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5085F73-2EDF-4115-8B05-56160AA854DF}"/>
              </a:ext>
            </a:extLst>
          </p:cNvPr>
          <p:cNvSpPr txBox="1"/>
          <p:nvPr/>
        </p:nvSpPr>
        <p:spPr>
          <a:xfrm>
            <a:off x="8255096" y="5491250"/>
            <a:ext cx="349228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35" name="Footer Placeholder 1">
            <a:extLst>
              <a:ext uri="{FF2B5EF4-FFF2-40B4-BE49-F238E27FC236}">
                <a16:creationId xmlns:a16="http://schemas.microsoft.com/office/drawing/2014/main" id="{8CCF3BAD-83BC-4043-A107-1E1A0B0E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2622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Business Sensitive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254AF4-3ED8-4448-B9A3-077671CA87F1}"/>
              </a:ext>
            </a:extLst>
          </p:cNvPr>
          <p:cNvSpPr txBox="1"/>
          <p:nvPr/>
        </p:nvSpPr>
        <p:spPr>
          <a:xfrm>
            <a:off x="257962" y="64957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Proposal #: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DE3F19-A7B5-44EB-B7F1-D15533AA5143}"/>
              </a:ext>
            </a:extLst>
          </p:cNvPr>
          <p:cNvSpPr txBox="1"/>
          <p:nvPr/>
        </p:nvSpPr>
        <p:spPr>
          <a:xfrm>
            <a:off x="1868648" y="64958"/>
            <a:ext cx="259429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143DC98-6487-45D8-9229-F4DDF8FBD7BC}"/>
              </a:ext>
            </a:extLst>
          </p:cNvPr>
          <p:cNvSpPr txBox="1"/>
          <p:nvPr/>
        </p:nvSpPr>
        <p:spPr>
          <a:xfrm>
            <a:off x="7663124" y="64958"/>
            <a:ext cx="139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Project #: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EF1E064-FCCC-48B0-ABCE-95397B18D567}"/>
              </a:ext>
            </a:extLst>
          </p:cNvPr>
          <p:cNvSpPr txBox="1"/>
          <p:nvPr/>
        </p:nvSpPr>
        <p:spPr>
          <a:xfrm>
            <a:off x="9081781" y="64959"/>
            <a:ext cx="2852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7340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B97050-2AE2-49DA-8185-1D1A746C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4</a:t>
            </a:fld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48C3104-8980-4835-ACBA-A30FC36DE35E}"/>
              </a:ext>
            </a:extLst>
          </p:cNvPr>
          <p:cNvSpPr txBox="1">
            <a:spLocks/>
          </p:cNvSpPr>
          <p:nvPr/>
        </p:nvSpPr>
        <p:spPr>
          <a:xfrm>
            <a:off x="4556358" y="0"/>
            <a:ext cx="3079284" cy="6627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A38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U LIFT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6096000" y="656850"/>
            <a:ext cx="6096000" cy="365125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 and Key Personnel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6096000" y="1163368"/>
            <a:ext cx="5838038" cy="30175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List all partners that will participate including suppliers, Small Medium Enterprises (SME’s), Academic Institutes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Estimate % responsibility for each partner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Provide principle contact for each partner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Indicate status of LIFT membership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01120CBC-E45F-4C17-B537-037285E4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2622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Business Sensitive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ADB560-4BD6-436A-ADA3-08BFA35FE5C9}"/>
              </a:ext>
            </a:extLst>
          </p:cNvPr>
          <p:cNvSpPr txBox="1"/>
          <p:nvPr/>
        </p:nvSpPr>
        <p:spPr>
          <a:xfrm>
            <a:off x="257962" y="64956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Proposal #: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962C79-25FD-4489-9AF0-2896CF780120}"/>
              </a:ext>
            </a:extLst>
          </p:cNvPr>
          <p:cNvSpPr txBox="1"/>
          <p:nvPr/>
        </p:nvSpPr>
        <p:spPr>
          <a:xfrm>
            <a:off x="1868648" y="64957"/>
            <a:ext cx="259429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9D2A2C-0A24-4525-A720-8A8F751C5C7E}"/>
              </a:ext>
            </a:extLst>
          </p:cNvPr>
          <p:cNvSpPr txBox="1"/>
          <p:nvPr/>
        </p:nvSpPr>
        <p:spPr>
          <a:xfrm>
            <a:off x="7663124" y="64958"/>
            <a:ext cx="139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Project #: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40B73C-A06E-4832-A011-9C50F1727D07}"/>
              </a:ext>
            </a:extLst>
          </p:cNvPr>
          <p:cNvSpPr txBox="1"/>
          <p:nvPr/>
        </p:nvSpPr>
        <p:spPr>
          <a:xfrm>
            <a:off x="9081781" y="64959"/>
            <a:ext cx="2852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D1076F-C1F3-44B8-9754-EB589D032A94}"/>
              </a:ext>
            </a:extLst>
          </p:cNvPr>
          <p:cNvSpPr/>
          <p:nvPr/>
        </p:nvSpPr>
        <p:spPr>
          <a:xfrm>
            <a:off x="0" y="4931693"/>
            <a:ext cx="12192000" cy="365125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Approval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9F2E8F-1258-48CD-842B-2C1D2B87E636}"/>
              </a:ext>
            </a:extLst>
          </p:cNvPr>
          <p:cNvSpPr/>
          <p:nvPr/>
        </p:nvSpPr>
        <p:spPr>
          <a:xfrm>
            <a:off x="5939407" y="5431056"/>
            <a:ext cx="5994632" cy="338554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CTO: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Hadrian Rori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DD005B-54C4-490F-92F1-62D78023C891}"/>
              </a:ext>
            </a:extLst>
          </p:cNvPr>
          <p:cNvSpPr/>
          <p:nvPr/>
        </p:nvSpPr>
        <p:spPr>
          <a:xfrm>
            <a:off x="257962" y="5435908"/>
            <a:ext cx="5136159" cy="338554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VP of Tech: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Noel Mack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D5F8481-60D3-4F6A-B93D-6842111E457F}"/>
              </a:ext>
            </a:extLst>
          </p:cNvPr>
          <p:cNvCxnSpPr>
            <a:cxnSpLocks/>
          </p:cNvCxnSpPr>
          <p:nvPr/>
        </p:nvCxnSpPr>
        <p:spPr>
          <a:xfrm>
            <a:off x="257962" y="6247254"/>
            <a:ext cx="513615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EA3BE86-6162-4E3A-8CDA-07291F90A829}"/>
              </a:ext>
            </a:extLst>
          </p:cNvPr>
          <p:cNvCxnSpPr>
            <a:cxnSpLocks/>
          </p:cNvCxnSpPr>
          <p:nvPr/>
        </p:nvCxnSpPr>
        <p:spPr>
          <a:xfrm>
            <a:off x="5939406" y="6247254"/>
            <a:ext cx="599463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753F955-DA13-4436-9BB3-70A611FD18D4}"/>
              </a:ext>
            </a:extLst>
          </p:cNvPr>
          <p:cNvSpPr/>
          <p:nvPr/>
        </p:nvSpPr>
        <p:spPr>
          <a:xfrm>
            <a:off x="0" y="656850"/>
            <a:ext cx="6096000" cy="365125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Abstract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C30C8F-4A1B-4E7C-8496-3948E7CD858E}"/>
              </a:ext>
            </a:extLst>
          </p:cNvPr>
          <p:cNvSpPr txBox="1"/>
          <p:nvPr/>
        </p:nvSpPr>
        <p:spPr>
          <a:xfrm>
            <a:off x="257962" y="1163369"/>
            <a:ext cx="5838038" cy="30175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Summary overview of the proposed project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75C82E1-6702-40C7-BCE2-7952E887CBAB}"/>
              </a:ext>
            </a:extLst>
          </p:cNvPr>
          <p:cNvSpPr/>
          <p:nvPr/>
        </p:nvSpPr>
        <p:spPr>
          <a:xfrm>
            <a:off x="0" y="4341068"/>
            <a:ext cx="6096000" cy="365125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Starting MRL/TRL: [Insert # Here]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43C28A-AF21-4113-84EE-BB110C42018E}"/>
              </a:ext>
            </a:extLst>
          </p:cNvPr>
          <p:cNvSpPr/>
          <p:nvPr/>
        </p:nvSpPr>
        <p:spPr>
          <a:xfrm>
            <a:off x="6096000" y="4341068"/>
            <a:ext cx="6096000" cy="365125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Ending MRL/TRL: [Insert # Here]</a:t>
            </a:r>
          </a:p>
        </p:txBody>
      </p:sp>
    </p:spTree>
    <p:extLst>
      <p:ext uri="{BB962C8B-B14F-4D97-AF65-F5344CB8AC3E}">
        <p14:creationId xmlns:p14="http://schemas.microsoft.com/office/powerpoint/2010/main" val="2062729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B97050-2AE2-49DA-8185-1D1A746C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5</a:t>
            </a:fld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48C3104-8980-4835-ACBA-A30FC36DE35E}"/>
              </a:ext>
            </a:extLst>
          </p:cNvPr>
          <p:cNvSpPr txBox="1">
            <a:spLocks/>
          </p:cNvSpPr>
          <p:nvPr/>
        </p:nvSpPr>
        <p:spPr>
          <a:xfrm>
            <a:off x="4556358" y="0"/>
            <a:ext cx="3079284" cy="6627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A38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U LIFT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Scope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63369"/>
            <a:ext cx="11676076" cy="48936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Identify the problem to be solved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Provide relevant background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Who benefits from solving this problem?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State what will be within the team’s working boundaries and what the team will not be working on.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B6D25CF-5AD7-4729-A8D7-A8F22C59B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2622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Business Sensitive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2CB076-92B1-4848-A34F-E400B11129AA}"/>
              </a:ext>
            </a:extLst>
          </p:cNvPr>
          <p:cNvSpPr txBox="1"/>
          <p:nvPr/>
        </p:nvSpPr>
        <p:spPr>
          <a:xfrm>
            <a:off x="257962" y="64958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Proposal #: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8FD618-87CC-4CA6-9A0F-4F08928A52A6}"/>
              </a:ext>
            </a:extLst>
          </p:cNvPr>
          <p:cNvSpPr txBox="1"/>
          <p:nvPr/>
        </p:nvSpPr>
        <p:spPr>
          <a:xfrm>
            <a:off x="1868648" y="70772"/>
            <a:ext cx="259429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0D660F-F306-435F-953D-6CB2357BAEF7}"/>
              </a:ext>
            </a:extLst>
          </p:cNvPr>
          <p:cNvSpPr txBox="1"/>
          <p:nvPr/>
        </p:nvSpPr>
        <p:spPr>
          <a:xfrm>
            <a:off x="7663124" y="64958"/>
            <a:ext cx="139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Project #: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76BAE9-7E07-44FE-B66F-950FB80DBFCB}"/>
              </a:ext>
            </a:extLst>
          </p:cNvPr>
          <p:cNvSpPr txBox="1"/>
          <p:nvPr/>
        </p:nvSpPr>
        <p:spPr>
          <a:xfrm>
            <a:off x="9081781" y="64959"/>
            <a:ext cx="2852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2410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B97050-2AE2-49DA-8185-1D1A746C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6</a:t>
            </a:fld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48C3104-8980-4835-ACBA-A30FC36DE35E}"/>
              </a:ext>
            </a:extLst>
          </p:cNvPr>
          <p:cNvSpPr txBox="1">
            <a:spLocks/>
          </p:cNvSpPr>
          <p:nvPr/>
        </p:nvSpPr>
        <p:spPr>
          <a:xfrm>
            <a:off x="4556358" y="0"/>
            <a:ext cx="3079284" cy="6627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A38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U LIFT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Approach/Solution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63369"/>
            <a:ext cx="11676076" cy="48936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State the proposed solution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List specific tasks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Include Graphs, photos, examples, etc.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What makes the proposed work novel?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Does the proposed work benefit a single company or will the solution be offered industry wide?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IP generation anticipated? Will background IP be shared with LIFT during the project?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B6D25CF-5AD7-4729-A8D7-A8F22C59B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2622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Business Sensitive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2CB076-92B1-4848-A34F-E400B11129AA}"/>
              </a:ext>
            </a:extLst>
          </p:cNvPr>
          <p:cNvSpPr txBox="1"/>
          <p:nvPr/>
        </p:nvSpPr>
        <p:spPr>
          <a:xfrm>
            <a:off x="257962" y="64958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Proposal #: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8FD618-87CC-4CA6-9A0F-4F08928A52A6}"/>
              </a:ext>
            </a:extLst>
          </p:cNvPr>
          <p:cNvSpPr txBox="1"/>
          <p:nvPr/>
        </p:nvSpPr>
        <p:spPr>
          <a:xfrm>
            <a:off x="1868648" y="70772"/>
            <a:ext cx="259429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0D660F-F306-435F-953D-6CB2357BAEF7}"/>
              </a:ext>
            </a:extLst>
          </p:cNvPr>
          <p:cNvSpPr txBox="1"/>
          <p:nvPr/>
        </p:nvSpPr>
        <p:spPr>
          <a:xfrm>
            <a:off x="7663124" y="64958"/>
            <a:ext cx="139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Project #: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76BAE9-7E07-44FE-B66F-950FB80DBFCB}"/>
              </a:ext>
            </a:extLst>
          </p:cNvPr>
          <p:cNvSpPr txBox="1"/>
          <p:nvPr/>
        </p:nvSpPr>
        <p:spPr>
          <a:xfrm>
            <a:off x="9081781" y="64959"/>
            <a:ext cx="2852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9733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B97050-2AE2-49DA-8185-1D1A746C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7</a:t>
            </a:fld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48C3104-8980-4835-ACBA-A30FC36DE35E}"/>
              </a:ext>
            </a:extLst>
          </p:cNvPr>
          <p:cNvSpPr txBox="1">
            <a:spLocks/>
          </p:cNvSpPr>
          <p:nvPr/>
        </p:nvSpPr>
        <p:spPr>
          <a:xfrm>
            <a:off x="4556358" y="0"/>
            <a:ext cx="3079284" cy="6627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A38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U LIFT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Deliverables &amp; Project Schedule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375A5A-31EA-4977-A4D0-3F79B83F8950}"/>
              </a:ext>
            </a:extLst>
          </p:cNvPr>
          <p:cNvSpPr txBox="1"/>
          <p:nvPr/>
        </p:nvSpPr>
        <p:spPr>
          <a:xfrm>
            <a:off x="176481" y="1089164"/>
            <a:ext cx="11676076" cy="56323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High level Gantt chart showing tasks &amp; dependencies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Define the measures or other indicators that will be used to: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Judge the success of the deliverables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Identify ways to improve performance at a later date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0" name="Footer Placeholder 1">
            <a:extLst>
              <a:ext uri="{FF2B5EF4-FFF2-40B4-BE49-F238E27FC236}">
                <a16:creationId xmlns:a16="http://schemas.microsoft.com/office/drawing/2014/main" id="{A4C87FF8-0EF2-4FD7-8EA1-2C429F72F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2622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Business Sensitive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45346F2-E833-447D-AB2B-367FC5D03A82}"/>
              </a:ext>
            </a:extLst>
          </p:cNvPr>
          <p:cNvSpPr txBox="1"/>
          <p:nvPr/>
        </p:nvSpPr>
        <p:spPr>
          <a:xfrm>
            <a:off x="257962" y="63073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Proposal #: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6456CA-11EF-4FF5-BB43-B32C1CA71B99}"/>
              </a:ext>
            </a:extLst>
          </p:cNvPr>
          <p:cNvSpPr txBox="1"/>
          <p:nvPr/>
        </p:nvSpPr>
        <p:spPr>
          <a:xfrm>
            <a:off x="1868648" y="64957"/>
            <a:ext cx="259429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9B0E6C-4724-40F5-9E6A-0CFE7CFCAC3A}"/>
              </a:ext>
            </a:extLst>
          </p:cNvPr>
          <p:cNvSpPr txBox="1"/>
          <p:nvPr/>
        </p:nvSpPr>
        <p:spPr>
          <a:xfrm>
            <a:off x="7663124" y="64958"/>
            <a:ext cx="139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Project #: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353FAA2-6917-4D4A-84A3-CA2AA41DB413}"/>
              </a:ext>
            </a:extLst>
          </p:cNvPr>
          <p:cNvSpPr txBox="1"/>
          <p:nvPr/>
        </p:nvSpPr>
        <p:spPr>
          <a:xfrm>
            <a:off x="9081781" y="64959"/>
            <a:ext cx="2852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1937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B97050-2AE2-49DA-8185-1D1A746C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8</a:t>
            </a:fld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48C3104-8980-4835-ACBA-A30FC36DE35E}"/>
              </a:ext>
            </a:extLst>
          </p:cNvPr>
          <p:cNvSpPr txBox="1">
            <a:spLocks/>
          </p:cNvSpPr>
          <p:nvPr/>
        </p:nvSpPr>
        <p:spPr>
          <a:xfrm>
            <a:off x="4556358" y="0"/>
            <a:ext cx="3079284" cy="6627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A38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U LIFT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375A5A-31EA-4977-A4D0-3F79B83F8950}"/>
              </a:ext>
            </a:extLst>
          </p:cNvPr>
          <p:cNvSpPr txBox="1"/>
          <p:nvPr/>
        </p:nvSpPr>
        <p:spPr>
          <a:xfrm>
            <a:off x="176481" y="1089164"/>
            <a:ext cx="11676076" cy="48936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Cost share of </a:t>
            </a:r>
            <a:r>
              <a:rPr lang="en-US" sz="2400"/>
              <a:t>sponsored funding </a:t>
            </a:r>
            <a:r>
              <a:rPr lang="en-US" sz="2400" dirty="0"/>
              <a:t>is one of the decision criteria (minimum 25%)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Budget breakdown must include details of the cost share.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0" name="Footer Placeholder 1">
            <a:extLst>
              <a:ext uri="{FF2B5EF4-FFF2-40B4-BE49-F238E27FC236}">
                <a16:creationId xmlns:a16="http://schemas.microsoft.com/office/drawing/2014/main" id="{A4C87FF8-0EF2-4FD7-8EA1-2C429F72F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2622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Business Sensitive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45346F2-E833-447D-AB2B-367FC5D03A82}"/>
              </a:ext>
            </a:extLst>
          </p:cNvPr>
          <p:cNvSpPr txBox="1"/>
          <p:nvPr/>
        </p:nvSpPr>
        <p:spPr>
          <a:xfrm>
            <a:off x="257962" y="63073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Proposal #: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6456CA-11EF-4FF5-BB43-B32C1CA71B99}"/>
              </a:ext>
            </a:extLst>
          </p:cNvPr>
          <p:cNvSpPr txBox="1"/>
          <p:nvPr/>
        </p:nvSpPr>
        <p:spPr>
          <a:xfrm>
            <a:off x="1868648" y="64957"/>
            <a:ext cx="259429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9B0E6C-4724-40F5-9E6A-0CFE7CFCAC3A}"/>
              </a:ext>
            </a:extLst>
          </p:cNvPr>
          <p:cNvSpPr txBox="1"/>
          <p:nvPr/>
        </p:nvSpPr>
        <p:spPr>
          <a:xfrm>
            <a:off x="7663124" y="64958"/>
            <a:ext cx="139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Project #: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353FAA2-6917-4D4A-84A3-CA2AA41DB413}"/>
              </a:ext>
            </a:extLst>
          </p:cNvPr>
          <p:cNvSpPr txBox="1"/>
          <p:nvPr/>
        </p:nvSpPr>
        <p:spPr>
          <a:xfrm>
            <a:off x="9081781" y="64959"/>
            <a:ext cx="2852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3074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B97050-2AE2-49DA-8185-1D1A746C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9</a:t>
            </a:fld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48C3104-8980-4835-ACBA-A30FC36DE35E}"/>
              </a:ext>
            </a:extLst>
          </p:cNvPr>
          <p:cNvSpPr txBox="1">
            <a:spLocks/>
          </p:cNvSpPr>
          <p:nvPr/>
        </p:nvSpPr>
        <p:spPr>
          <a:xfrm>
            <a:off x="4556358" y="0"/>
            <a:ext cx="3079284" cy="6627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A38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U LIFT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Anticipated Environmental Impact of Proposed 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63369"/>
            <a:ext cx="11676076" cy="48936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For project work planned at LIFT: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Identify potential adverse environmental impacts from the completion of this work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use of hazardous chemicals or other materials.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Provide SDS sheets for proposed chemicals and </a:t>
            </a:r>
            <a:r>
              <a:rPr lang="en-US" sz="2400"/>
              <a:t>materials brought </a:t>
            </a:r>
            <a:r>
              <a:rPr lang="en-US" sz="2400" dirty="0"/>
              <a:t>into LIFT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Possible emissions of toxic substances due to the operation of a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there are no adverse impacts show this page as “N/A”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D86123DF-353C-4710-A7B1-8E51E3C99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2622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Business Sensitive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E3C421-8706-41A2-B46E-738333EFA1DB}"/>
              </a:ext>
            </a:extLst>
          </p:cNvPr>
          <p:cNvSpPr txBox="1"/>
          <p:nvPr/>
        </p:nvSpPr>
        <p:spPr>
          <a:xfrm>
            <a:off x="257962" y="64957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Proposal #: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880F7E-B8D9-4D07-825C-A54EFC447690}"/>
              </a:ext>
            </a:extLst>
          </p:cNvPr>
          <p:cNvSpPr txBox="1"/>
          <p:nvPr/>
        </p:nvSpPr>
        <p:spPr>
          <a:xfrm>
            <a:off x="1868648" y="70772"/>
            <a:ext cx="259429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8A2BBC-4186-4B74-ADC2-17F49571F4B8}"/>
              </a:ext>
            </a:extLst>
          </p:cNvPr>
          <p:cNvSpPr txBox="1"/>
          <p:nvPr/>
        </p:nvSpPr>
        <p:spPr>
          <a:xfrm>
            <a:off x="7663124" y="64958"/>
            <a:ext cx="139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Project #: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A4D97C-0619-499C-AE4A-27506AF1BD01}"/>
              </a:ext>
            </a:extLst>
          </p:cNvPr>
          <p:cNvSpPr txBox="1"/>
          <p:nvPr/>
        </p:nvSpPr>
        <p:spPr>
          <a:xfrm>
            <a:off x="9081781" y="64959"/>
            <a:ext cx="2852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607336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FT 2020 Brand Guide v1  -  Read-Only" id="{27AD1AA0-3ECB-417A-BDEE-EFBFB1149A34}" vid="{FC05CDB2-32DE-42E2-A11A-8C4D4A7F73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FT 2020 Brand Guide v1  -  Read-Only" id="{27AD1AA0-3ECB-417A-BDEE-EFBFB1149A34}" vid="{7CB32EFF-201B-4E20-AF33-F9DF163A6BB9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FT 2020 Brand Guide v1  -  Read-Only" id="{27AD1AA0-3ECB-417A-BDEE-EFBFB1149A34}" vid="{A393A613-7B49-4466-9A00-0BA71AC57C83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FT Overview 2020 FINAL - Rev. 8 DRAFT" id="{5527A10F-5ACB-4D89-9D64-95C1FB555802}" vid="{525B0BDE-FF2E-4BB8-B5B4-CAF78F4961C2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FT Overview 2020 FINAL - Rev. 8 DRAFT" id="{5527A10F-5ACB-4D89-9D64-95C1FB555802}" vid="{436FBBF0-A7A0-467B-B8DC-751AE6E6F74E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FT Overview 2020 FINAL - Rev. 8 DRAFT" id="{5527A10F-5ACB-4D89-9D64-95C1FB555802}" vid="{44733549-F07F-4ACB-96DD-94F28972E82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FT Overview 2020 FINAL - Rev. 8 DRAFT" id="{5527A10F-5ACB-4D89-9D64-95C1FB555802}" vid="{8A74EBD3-274F-4711-8B5A-534606784139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033313896FC942BAADDDFA0B6B6E03" ma:contentTypeVersion="13" ma:contentTypeDescription="Create a new document." ma:contentTypeScope="" ma:versionID="b8831e6f3969d9673325c5e936dee67b">
  <xsd:schema xmlns:xsd="http://www.w3.org/2001/XMLSchema" xmlns:xs="http://www.w3.org/2001/XMLSchema" xmlns:p="http://schemas.microsoft.com/office/2006/metadata/properties" xmlns:ns2="0fab745a-773d-4ebf-adc0-1859dd9f0dde" xmlns:ns3="862eb986-9a2c-4e40-9118-4ed5f1d06d94" targetNamespace="http://schemas.microsoft.com/office/2006/metadata/properties" ma:root="true" ma:fieldsID="561bda2c8e4e4d49ed2f89031e47beff" ns2:_="" ns3:_="">
    <xsd:import namespace="0fab745a-773d-4ebf-adc0-1859dd9f0dde"/>
    <xsd:import namespace="862eb986-9a2c-4e40-9118-4ed5f1d06d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ab745a-773d-4ebf-adc0-1859dd9f0d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2eb986-9a2c-4e40-9118-4ed5f1d06d9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DAE0CF5-75C5-4726-B9FF-293EB15B6D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ab745a-773d-4ebf-adc0-1859dd9f0dde"/>
    <ds:schemaRef ds:uri="862eb986-9a2c-4e40-9118-4ed5f1d06d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3F3A2E-5CF1-4F9D-876A-636EF8E063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0CF8B3-BA12-494B-B47B-F38E44A05696}">
  <ds:schemaRefs>
    <ds:schemaRef ds:uri="0fab745a-773d-4ebf-adc0-1859dd9f0dde"/>
    <ds:schemaRef ds:uri="862eb986-9a2c-4e40-9118-4ed5f1d06d94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LIFT 2020 Brand Guide v1</Template>
  <TotalTime>2056</TotalTime>
  <Words>587</Words>
  <Application>Microsoft Office PowerPoint</Application>
  <PresentationFormat>Widescreen</PresentationFormat>
  <Paragraphs>153</Paragraphs>
  <Slides>10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Effra</vt:lpstr>
      <vt:lpstr>1_Custom Design</vt:lpstr>
      <vt:lpstr>Office Theme</vt:lpstr>
      <vt:lpstr>1_Office Theme</vt:lpstr>
      <vt:lpstr>2_Custom Design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Melvin Hawke</dc:creator>
  <cp:lastModifiedBy>Amberlee Haselhuhn</cp:lastModifiedBy>
  <cp:revision>10</cp:revision>
  <cp:lastPrinted>2020-01-22T13:52:04Z</cp:lastPrinted>
  <dcterms:created xsi:type="dcterms:W3CDTF">2020-02-13T15:50:21Z</dcterms:created>
  <dcterms:modified xsi:type="dcterms:W3CDTF">2021-10-19T18:45:57Z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0x010100BD033313896FC942BAADDDFA0B6B6E03</vt:lpwstr>
  </property>
</Properties>
</file>