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8" r:id="rId6"/>
    <p:sldMasterId id="2147483690" r:id="rId7"/>
  </p:sldMasterIdLst>
  <p:notesMasterIdLst>
    <p:notesMasterId r:id="rId23"/>
  </p:notesMasterIdLst>
  <p:sldIdLst>
    <p:sldId id="974" r:id="rId8"/>
    <p:sldId id="1046" r:id="rId9"/>
    <p:sldId id="15750" r:id="rId10"/>
    <p:sldId id="15751" r:id="rId11"/>
    <p:sldId id="1038" r:id="rId12"/>
    <p:sldId id="15754" r:id="rId13"/>
    <p:sldId id="15752" r:id="rId14"/>
    <p:sldId id="1043" r:id="rId15"/>
    <p:sldId id="1044" r:id="rId16"/>
    <p:sldId id="1037" r:id="rId17"/>
    <p:sldId id="1047" r:id="rId18"/>
    <p:sldId id="1041" r:id="rId19"/>
    <p:sldId id="1045" r:id="rId20"/>
    <p:sldId id="15753" r:id="rId21"/>
    <p:sldId id="10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2F5597"/>
    <a:srgbClr val="283891"/>
    <a:srgbClr val="222F52"/>
    <a:srgbClr val="2A3890"/>
    <a:srgbClr val="BA1222"/>
    <a:srgbClr val="283890"/>
    <a:srgbClr val="2A3346"/>
    <a:srgbClr val="161D4A"/>
    <a:srgbClr val="606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91E3-28FF-48CE-8D40-49BAA6FB846E}" type="datetimeFigureOut">
              <a:rPr lang="en-US" smtClean="0"/>
              <a:t>2021-05-12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4AE6-B184-4A0E-AA63-B42D23F03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2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1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9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0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1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A90C-7D6B-469A-981D-3A586C59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0607-D593-44EF-AA42-ABA61DB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B28E-3133-4D2D-A9CB-F9C7E0F7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11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79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1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9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0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1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3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9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8B68-CAC8-4422-BFEE-A638241A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ECEA-5C00-4664-BEE0-AB9D9BAA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543F4-35B2-4203-B124-3E6890B30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2C654-1E8F-40A6-A1C9-882F46868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7FD8-3CE3-456E-A3D1-93369DC15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9F672-F5A1-482A-8A66-2FD66659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85C86-583F-4761-B2B2-BD53AB09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85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0030-F818-454C-9E7F-3476CDCD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F88A6-934E-4984-B984-9D7A259D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4264-BABC-45E4-A80C-0C1BF5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1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20173-6A5E-4BB8-9B14-E313AF9C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18B1B-A609-489F-9546-B14B4C7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6D189-93D4-479F-950D-4E44E46E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9928-2B7C-4429-92D8-BD9C7178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85F3-E3DA-43B2-BA67-2607F52D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9F8F-3875-4B05-A85C-65F50985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20BB6-EA15-4416-AE89-D2F66C37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7B66-A3F7-47B4-A351-9909B8C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D56ED-E77F-42AD-8580-AE0C15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71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C434-F36D-4F3E-9490-CEE9609F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3FE41-D48C-403A-B267-5D370326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4D8D1-C6DA-47AC-8692-AB84BC40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81506-757B-454E-BB48-54091303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031EE-41F7-4AA0-9701-4DAE85A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8A61-BFF4-4F14-A18F-FBE84AF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5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C23-8A40-4761-83F9-A7B31F4D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FF82-F3F5-436A-92F1-06A179A0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B0990-7279-4F32-89D0-EBAC9A7B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86B7-A607-4712-B4A8-DA5F18D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3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A490-CC9B-4458-91AA-2F53D66D1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82FF-1832-47E6-8060-3F61308F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02A2-8832-47C8-A4A6-601064D7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FE3FB-FBF3-462B-976F-561F9C04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29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6062-CF26-4CDF-9815-A99EC664C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0B3FF-6BC6-4659-A982-D4504F1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6F7C-530B-4EBD-B4B7-ED8391B2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A0E76-2D2A-4012-A82D-C208BA24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FE56-AC8E-4C11-8757-B52AEC1C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B72-0793-4D5C-94F2-B0617D7D0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7832-4E62-41E4-A4D6-30EFFA05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1711-785A-4CF6-B786-BA752111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4896-F297-4B33-8A60-FAA4D2B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6BA1-ADF8-4645-B19B-A7E396BC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21F5-AAC7-4F7E-BD6F-B50B0A47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C341-C1AB-4FB5-A128-B184A97E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7205-D5D9-4D9D-977C-3270D5D3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55E0A-7F95-46EF-A16D-341B73A08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E057-EF7D-4752-BADA-C022ED937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9E37-C22D-463F-AE35-7BD71D4A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9BE2E-9FF3-4251-997A-BCC92155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3F94AB-153C-4E34-BDCA-4C33B59E6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82" y="961758"/>
            <a:ext cx="2817023" cy="1360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66F834-E269-409C-B805-CDCC09E1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51" y="3802572"/>
            <a:ext cx="855793" cy="855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7651D-C6D8-4BAC-9AE4-69E8AB9BE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96" y="4862661"/>
            <a:ext cx="1622747" cy="7399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39262C-6401-4077-93F7-CE73F925DEDF}"/>
              </a:ext>
            </a:extLst>
          </p:cNvPr>
          <p:cNvSpPr txBox="1"/>
          <p:nvPr/>
        </p:nvSpPr>
        <p:spPr>
          <a:xfrm>
            <a:off x="396821" y="3016652"/>
            <a:ext cx="406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 Public-Private-Partnership: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Department of Defense – Industry – Academia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B7F7A7-70C1-49E2-94F0-D4F1A3628A69}"/>
              </a:ext>
            </a:extLst>
          </p:cNvPr>
          <p:cNvCxnSpPr/>
          <p:nvPr/>
        </p:nvCxnSpPr>
        <p:spPr>
          <a:xfrm>
            <a:off x="4781550" y="200025"/>
            <a:ext cx="0" cy="61641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4CAA7D-97A8-45B1-B563-436BF03D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9666" y="1528248"/>
            <a:ext cx="6301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en-US"/>
              <a:t>This is the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EF44-8E73-4F7C-851F-205237E2C466}"/>
              </a:ext>
            </a:extLst>
          </p:cNvPr>
          <p:cNvSpPr txBox="1"/>
          <p:nvPr userDrawn="1"/>
        </p:nvSpPr>
        <p:spPr>
          <a:xfrm>
            <a:off x="775515" y="2439991"/>
            <a:ext cx="33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Where Manufacturing Technology and Talent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25A08-450A-441E-A7D5-B72C675082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7" y="4940243"/>
            <a:ext cx="1679355" cy="584775"/>
          </a:xfrm>
          <a:prstGeom prst="rect">
            <a:avLst/>
          </a:prstGeom>
        </p:spPr>
      </p:pic>
      <p:pic>
        <p:nvPicPr>
          <p:cNvPr id="11" name="Picture 2" descr="U.S. Department of Commerce">
            <a:extLst>
              <a:ext uri="{FF2B5EF4-FFF2-40B4-BE49-F238E27FC236}">
                <a16:creationId xmlns:a16="http://schemas.microsoft.com/office/drawing/2014/main" id="{EA4ECF8C-6EC1-4793-910F-02BAD0D0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69" y="5651655"/>
            <a:ext cx="850775" cy="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410203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 userDrawn="1"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Education Matter</a:t>
            </a:r>
          </a:p>
        </p:txBody>
      </p:sp>
    </p:spTree>
    <p:extLst>
      <p:ext uri="{BB962C8B-B14F-4D97-AF65-F5344CB8AC3E}">
        <p14:creationId xmlns:p14="http://schemas.microsoft.com/office/powerpoint/2010/main" val="27682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7F5D-E84B-424F-8B05-158D3135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A59-E47B-4378-AD11-687132D4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45721"/>
            <a:ext cx="10515600" cy="483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DD2E-A8B7-415A-8B4B-10D1D4F21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A71C0557-87A9-4981-8112-53885F1BCC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11F66F1C-80CA-4014-B984-1712DCB8A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" y="6279024"/>
            <a:ext cx="792192" cy="382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6875E-40A2-4DBB-8EDE-007D077D2BC0}"/>
              </a:ext>
            </a:extLst>
          </p:cNvPr>
          <p:cNvSpPr txBox="1"/>
          <p:nvPr/>
        </p:nvSpPr>
        <p:spPr>
          <a:xfrm>
            <a:off x="1080698" y="6492874"/>
            <a:ext cx="3903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2A3890"/>
                </a:solidFill>
                <a:latin typeface="Effra" panose="02000506080000020004" pitchFamily="2" charset="0"/>
              </a:rPr>
              <a:t>Where Manufacturing Technology and Talent Matter</a:t>
            </a:r>
          </a:p>
        </p:txBody>
      </p:sp>
    </p:spTree>
    <p:extLst>
      <p:ext uri="{BB962C8B-B14F-4D97-AF65-F5344CB8AC3E}">
        <p14:creationId xmlns:p14="http://schemas.microsoft.com/office/powerpoint/2010/main" val="35570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8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t.technology/" TargetMode="External"/><Relationship Id="rId7" Type="http://schemas.microsoft.com/office/2007/relationships/hdphoto" Target="../media/hdphoto2.wdp"/><Relationship Id="rId2" Type="http://schemas.openxmlformats.org/officeDocument/2006/relationships/hyperlink" Target="mailto:communications@almmii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dmrl.com/docent.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C9E37B-BCE1-4045-9AF9-A046B1ECC2D1}"/>
              </a:ext>
            </a:extLst>
          </p:cNvPr>
          <p:cNvSpPr txBox="1"/>
          <p:nvPr/>
        </p:nvSpPr>
        <p:spPr>
          <a:xfrm>
            <a:off x="5152209" y="2733409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LIFT Hypersonic Challenge Project Submission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DC68C-3605-4B55-AE48-012BAD021B45}"/>
              </a:ext>
            </a:extLst>
          </p:cNvPr>
          <p:cNvSpPr txBox="1"/>
          <p:nvPr/>
        </p:nvSpPr>
        <p:spPr>
          <a:xfrm>
            <a:off x="10144125" y="6248400"/>
            <a:ext cx="15811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Rev. 8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5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State what will be within the team’s working boundaries and what the team will not be working on.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EF49BC-BAC3-47AC-A4B0-BC3A910D39D9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C88CB-E168-40C1-B9C8-39231B3021A5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22BD6-47E0-4247-BBEA-2B45407F1633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D65E39-00D0-4BB5-BC25-B31623C9E906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DE4ABE-6648-4F45-8B0D-56470B7CDCF0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the proposed solution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List specific tasks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Include Graphs, photos, examples,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B6D25CF-5AD7-4729-A8D7-A8F22C59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9A7A1F-36AB-489B-924D-C4077D571A35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BB7E6-C913-429D-A143-DD6A88E004DC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C3747-8E02-440E-B642-AE98C0D60193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43B64-4644-47A2-9CB5-702947D12FED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F3CAA-A376-4882-AF6E-1DD96A183723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Schedule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85717" y="1016693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High level Gantt chart showing tasks &amp; dependencies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C5D7-3F16-413C-AEA6-78EF48B570B1}"/>
              </a:ext>
            </a:extLst>
          </p:cNvPr>
          <p:cNvSpPr txBox="1"/>
          <p:nvPr/>
        </p:nvSpPr>
        <p:spPr>
          <a:xfrm>
            <a:off x="330451" y="1545278"/>
            <a:ext cx="1279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 TimeLine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D4B0B-CA6E-4AFC-926A-DA6BA29EBED1}"/>
              </a:ext>
            </a:extLst>
          </p:cNvPr>
          <p:cNvSpPr/>
          <p:nvPr/>
        </p:nvSpPr>
        <p:spPr>
          <a:xfrm>
            <a:off x="1868648" y="1576949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Qtr</a:t>
            </a:r>
            <a:r>
              <a:rPr lang="en-US" sz="1200" dirty="0"/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961D-818A-4D20-BBE1-294B4F510895}"/>
              </a:ext>
            </a:extLst>
          </p:cNvPr>
          <p:cNvSpPr txBox="1"/>
          <p:nvPr/>
        </p:nvSpPr>
        <p:spPr>
          <a:xfrm>
            <a:off x="2017864" y="1760034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Design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D1C44-7555-460D-9C97-381720D4249C}"/>
              </a:ext>
            </a:extLst>
          </p:cNvPr>
          <p:cNvSpPr/>
          <p:nvPr/>
        </p:nvSpPr>
        <p:spPr>
          <a:xfrm>
            <a:off x="3286640" y="1576949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Qtr</a:t>
            </a:r>
            <a:r>
              <a:rPr lang="en-US" sz="1200" dirty="0"/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D3DE4-2C38-4246-B183-9D621BCFF52C}"/>
              </a:ext>
            </a:extLst>
          </p:cNvPr>
          <p:cNvSpPr txBox="1"/>
          <p:nvPr/>
        </p:nvSpPr>
        <p:spPr>
          <a:xfrm>
            <a:off x="3286640" y="1753683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Simulation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BB2DA-289D-41CB-B4B1-7F0E529E43D6}"/>
              </a:ext>
            </a:extLst>
          </p:cNvPr>
          <p:cNvSpPr/>
          <p:nvPr/>
        </p:nvSpPr>
        <p:spPr>
          <a:xfrm>
            <a:off x="4704632" y="1568934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Qtr</a:t>
            </a:r>
            <a:r>
              <a:rPr lang="en-US" sz="1200" dirty="0"/>
              <a:t>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A13683-D3E4-4F89-AB83-1026D3A93105}"/>
              </a:ext>
            </a:extLst>
          </p:cNvPr>
          <p:cNvSpPr/>
          <p:nvPr/>
        </p:nvSpPr>
        <p:spPr>
          <a:xfrm>
            <a:off x="6122622" y="1588398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Qtr</a:t>
            </a:r>
            <a:r>
              <a:rPr lang="en-US" sz="1200" dirty="0"/>
              <a:t>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7F2B-1037-4E62-9DE5-6BD6E0EB39F7}"/>
              </a:ext>
            </a:extLst>
          </p:cNvPr>
          <p:cNvSpPr/>
          <p:nvPr/>
        </p:nvSpPr>
        <p:spPr>
          <a:xfrm>
            <a:off x="7540612" y="1586216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Qtr</a:t>
            </a:r>
            <a:r>
              <a:rPr lang="en-US" sz="1200" dirty="0"/>
              <a:t>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28EB3-5AA5-4655-9A3C-3C04F0849525}"/>
              </a:ext>
            </a:extLst>
          </p:cNvPr>
          <p:cNvSpPr txBox="1"/>
          <p:nvPr/>
        </p:nvSpPr>
        <p:spPr>
          <a:xfrm>
            <a:off x="4478106" y="1733546"/>
            <a:ext cx="124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Proof of Concept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7C376-6A52-4143-9F81-F9818BD2E41E}"/>
              </a:ext>
            </a:extLst>
          </p:cNvPr>
          <p:cNvSpPr txBox="1"/>
          <p:nvPr/>
        </p:nvSpPr>
        <p:spPr>
          <a:xfrm>
            <a:off x="5987382" y="1746748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Concept Demo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4B5C0-3E8F-4DC1-9099-934E62F0A35A}"/>
              </a:ext>
            </a:extLst>
          </p:cNvPr>
          <p:cNvSpPr txBox="1"/>
          <p:nvPr/>
        </p:nvSpPr>
        <p:spPr>
          <a:xfrm>
            <a:off x="7488747" y="1751813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Final Report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A4C87FF8-0EF2-4FD7-8EA1-2C429F72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C6420504-CF7E-412C-B127-4BE23F5C2B9C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95B6F-1D8B-4EFA-B8E0-7E87248C4352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50DCD8-CD3C-499D-A6D9-5FE5D45E4F88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5C3A9B-D26D-4430-9330-91837E6FD273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000315-1325-402A-86E9-1F897BEA5D13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Work at LIFT and Anticipated Environmental Impact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project work planned at LIFT: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Scope / tasks and deliverables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potential adverse environmental impacts from the completion of this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use of hazardous chemicals or other materials.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Provide SDS sheets for proposed chemicals and materials brought into LIFT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emissions of toxic substances due to the operation of a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there are no adverse impacts show this page as “N/A”</a:t>
            </a:r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6123DF-353C-4710-A7B1-8E51E3C9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B49C13-4988-434D-AAA0-428F8234634B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CD2E48-0DFA-4008-9946-CFFFC837CD20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BBA8C-0ED3-442E-8ACE-35868B0BF4D6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4356EC-DE2E-4693-A1CC-557DF301E6CB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9E8395-41D8-4580-B332-E218A43EFC01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E2C8578-B08A-48EE-AAD1-5438A16D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C9C0B13-6142-4AE3-AC19-4D9BE6500B97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B9DD9C-23D2-49F9-9B73-57C5388C9D36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9F16CB-34E4-400E-BDAC-6114365106DF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10D496-1024-4548-A3B9-D845D08EED5B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9AD168-5BDF-4F90-9B49-A0CB58B50E54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6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C9E37B-BCE1-4045-9AF9-A046B1ECC2D1}"/>
              </a:ext>
            </a:extLst>
          </p:cNvPr>
          <p:cNvSpPr txBox="1"/>
          <p:nvPr/>
        </p:nvSpPr>
        <p:spPr>
          <a:xfrm>
            <a:off x="5236807" y="20737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008F0-8867-4B33-B2F0-2BFBF0F6D34F}"/>
              </a:ext>
            </a:extLst>
          </p:cNvPr>
          <p:cNvSpPr txBox="1"/>
          <p:nvPr/>
        </p:nvSpPr>
        <p:spPr>
          <a:xfrm>
            <a:off x="8256986" y="3612199"/>
            <a:ext cx="307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LIFT: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(313) 309-9003</a:t>
            </a:r>
          </a:p>
          <a:p>
            <a:pPr defTabSz="457200">
              <a:defRPr/>
            </a:pPr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lang="en-US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0" name="Picture 6" descr="Image result for linkedin reverse logo">
            <a:extLst>
              <a:ext uri="{FF2B5EF4-FFF2-40B4-BE49-F238E27FC236}">
                <a16:creationId xmlns:a16="http://schemas.microsoft.com/office/drawing/2014/main" id="{57BE3B13-A12A-4943-9A01-9E5F726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60" y="3612199"/>
            <a:ext cx="653358" cy="6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DC5B1-656E-4440-B73B-88790E5C5794}"/>
              </a:ext>
            </a:extLst>
          </p:cNvPr>
          <p:cNvSpPr txBox="1"/>
          <p:nvPr/>
        </p:nvSpPr>
        <p:spPr>
          <a:xfrm>
            <a:off x="6099583" y="36121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us on LinkedIn at LIFT</a:t>
            </a:r>
          </a:p>
        </p:txBody>
      </p:sp>
      <p:pic>
        <p:nvPicPr>
          <p:cNvPr id="1026" name="Picture 2" descr="Image result for twitter blue">
            <a:extLst>
              <a:ext uri="{FF2B5EF4-FFF2-40B4-BE49-F238E27FC236}">
                <a16:creationId xmlns:a16="http://schemas.microsoft.com/office/drawing/2014/main" id="{BA9686F9-0308-4EB5-B10E-BCDDF616C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13984" r="17937" b="10015"/>
          <a:stretch/>
        </p:blipFill>
        <p:spPr bwMode="auto">
          <a:xfrm>
            <a:off x="5434050" y="4523695"/>
            <a:ext cx="658368" cy="5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87C20-06D0-41CA-93B4-891E3DC228B1}"/>
              </a:ext>
            </a:extLst>
          </p:cNvPr>
          <p:cNvSpPr txBox="1"/>
          <p:nvPr/>
        </p:nvSpPr>
        <p:spPr>
          <a:xfrm>
            <a:off x="6092418" y="432220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us on Twitter @NewsFromLIFT</a:t>
            </a:r>
          </a:p>
        </p:txBody>
      </p:sp>
    </p:spTree>
    <p:extLst>
      <p:ext uri="{BB962C8B-B14F-4D97-AF65-F5344CB8AC3E}">
        <p14:creationId xmlns:p14="http://schemas.microsoft.com/office/powerpoint/2010/main" val="4236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3466769" y="0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LIFT Hypersonic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the attached forms to submit your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Include proposed budget and timing milestones aligned with Challenge Call parameters.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Projects will be evaluated 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Technological Merit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Technology MRL level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Program Timing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Funding Requirement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LIFT Member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completed forms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LIFT.Technology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/project-calls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12D09940-C327-4A2F-866D-23054FA0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220256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4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Company: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887960" y="2217611"/>
            <a:ext cx="420803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Yes/No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AB130-DE63-4FA4-8A69-A9328B63B6D2}"/>
              </a:ext>
            </a:extLst>
          </p:cNvPr>
          <p:cNvSpPr txBox="1"/>
          <p:nvPr/>
        </p:nvSpPr>
        <p:spPr>
          <a:xfrm>
            <a:off x="10016893" y="2213944"/>
            <a:ext cx="173048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304E2-A246-48A0-9C6C-869B1F42EB6E}"/>
              </a:ext>
            </a:extLst>
          </p:cNvPr>
          <p:cNvSpPr txBox="1"/>
          <p:nvPr/>
        </p:nvSpPr>
        <p:spPr>
          <a:xfrm>
            <a:off x="9879876" y="1810762"/>
            <a:ext cx="20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Member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3325101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331164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78030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4314888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4314888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776553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5342554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5328501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5337869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5337869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897641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897642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8CCF3BAD-83BC-4043-A107-1E1A0B0E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254AF4-3ED8-4448-B9A3-077671CA87F1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DE3F19-A7B5-44EB-B7F1-D15533AA5143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43DC98-6487-45D8-9229-F4DDF8FBD7BC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F1E064-FCCC-48B0-ABCE-95397B18D567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33955007-3FC8-4707-8B0E-95970B2D1433}"/>
              </a:ext>
            </a:extLst>
          </p:cNvPr>
          <p:cNvSpPr txBox="1">
            <a:spLocks/>
          </p:cNvSpPr>
          <p:nvPr/>
        </p:nvSpPr>
        <p:spPr>
          <a:xfrm>
            <a:off x="4645066" y="111113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F1DADB-3A6E-4061-8B67-5B8229E99A3F}"/>
              </a:ext>
            </a:extLst>
          </p:cNvPr>
          <p:cNvSpPr txBox="1"/>
          <p:nvPr/>
        </p:nvSpPr>
        <p:spPr>
          <a:xfrm>
            <a:off x="2604656" y="2748213"/>
            <a:ext cx="915517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CC171F-83FB-44E4-B346-AC363EDAA2D4}"/>
              </a:ext>
            </a:extLst>
          </p:cNvPr>
          <p:cNvSpPr txBox="1"/>
          <p:nvPr/>
        </p:nvSpPr>
        <p:spPr>
          <a:xfrm>
            <a:off x="424856" y="2733225"/>
            <a:ext cx="674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 Topic:</a:t>
            </a:r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List all partners that will participate including Suppliers and Academic Institutes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% responsibility for each partner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Provide principle contact for each partner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1120CBC-E45F-4C17-B537-037285E4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292891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F2E8F-1258-48CD-842B-2C1D2B87E636}"/>
              </a:ext>
            </a:extLst>
          </p:cNvPr>
          <p:cNvSpPr/>
          <p:nvPr/>
        </p:nvSpPr>
        <p:spPr>
          <a:xfrm>
            <a:off x="5939406" y="4878279"/>
            <a:ext cx="5994632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CEO &amp; Executive Director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Nigel Francis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DD005B-54C4-490F-92F1-62D78023C891}"/>
              </a:ext>
            </a:extLst>
          </p:cNvPr>
          <p:cNvSpPr/>
          <p:nvPr/>
        </p:nvSpPr>
        <p:spPr>
          <a:xfrm>
            <a:off x="257961" y="4883131"/>
            <a:ext cx="5136159" cy="46166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Hadrian Rori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257962" y="5904356"/>
            <a:ext cx="51361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5939406" y="5904356"/>
            <a:ext cx="59946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1B7C927-7A35-4937-8446-7007732F2A75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C59486-1A18-4551-9B67-5904694B0A76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B52804-58BF-4957-A84A-6F98986091EC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9BFA6-1773-4901-8051-51C9CC3F1F0B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D73DC3-5CC8-42B6-9795-ADFB99A3F541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72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Summary overview of the proposed project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22824C-21BF-409D-920E-3EAF64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A792B4-B7A3-4CA3-8CC6-8A2D9A86B2A6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71409-FCE0-4F94-BCEF-322BBA428C2B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AF892E-2CD4-431A-9031-1D3F63D3DC02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1BD85F-3C10-4FAC-8422-02BDADDC5608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56FC76-138B-4D3F-A40F-FA75BFC951B7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178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15470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Workshare and Funding breakdown of project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C22824C-21BF-409D-920E-3EAF645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613D6-7BC3-4E72-B8CE-718F7C34A17B}"/>
              </a:ext>
            </a:extLst>
          </p:cNvPr>
          <p:cNvSpPr txBox="1"/>
          <p:nvPr/>
        </p:nvSpPr>
        <p:spPr>
          <a:xfrm>
            <a:off x="257962" y="5370153"/>
            <a:ext cx="116760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Estimated Total Project Value:			(TPV $)                                             Estimated Total Cost Share:				(CS $)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A792B4-B7A3-4CA3-8CC6-8A2D9A86B2A6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3D925A-121C-4989-AF92-3371207B6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152"/>
              </p:ext>
            </p:extLst>
          </p:nvPr>
        </p:nvGraphicFramePr>
        <p:xfrm>
          <a:off x="650768" y="1550099"/>
          <a:ext cx="66829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1">
                  <a:extLst>
                    <a:ext uri="{9D8B030D-6E8A-4147-A177-3AD203B41FA5}">
                      <a16:colId xmlns:a16="http://schemas.microsoft.com/office/drawing/2014/main" val="1181151401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41412691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103282586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3647773578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705268331"/>
                    </a:ext>
                  </a:extLst>
                </a:gridCol>
              </a:tblGrid>
              <a:tr h="173828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$’s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335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A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79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9335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798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71650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0087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Organization Name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1138"/>
                  </a:ext>
                </a:extLst>
              </a:tr>
              <a:tr h="173828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Project Value (TPV 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 err="1"/>
                        <a:t>xxx,xxx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B7FDF-2E32-4F91-9857-50D79B809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532206"/>
              </p:ext>
            </p:extLst>
          </p:nvPr>
        </p:nvGraphicFramePr>
        <p:xfrm>
          <a:off x="7776362" y="3598723"/>
          <a:ext cx="398152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867">
                  <a:extLst>
                    <a:ext uri="{9D8B030D-6E8A-4147-A177-3AD203B41FA5}">
                      <a16:colId xmlns:a16="http://schemas.microsoft.com/office/drawing/2014/main" val="1871000343"/>
                    </a:ext>
                  </a:extLst>
                </a:gridCol>
                <a:gridCol w="1261662">
                  <a:extLst>
                    <a:ext uri="{9D8B030D-6E8A-4147-A177-3AD203B41FA5}">
                      <a16:colId xmlns:a16="http://schemas.microsoft.com/office/drawing/2014/main" val="266773762"/>
                    </a:ext>
                  </a:extLst>
                </a:gridCol>
              </a:tblGrid>
              <a:tr h="18688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2156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 dirty="0"/>
                        <a:t>LIFT </a:t>
                      </a:r>
                      <a:r>
                        <a:rPr lang="en-US" sz="1600" dirty="0" err="1"/>
                        <a:t>Hypersonics</a:t>
                      </a:r>
                      <a:r>
                        <a:rPr lang="en-US" sz="1600" dirty="0"/>
                        <a:t>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Max $1.0M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0124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 dirty="0"/>
                        <a:t>Member Cost Share (CS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8621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 dirty="0"/>
                        <a:t>Total Project Value (TPV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dirty="0" err="1"/>
                        <a:t>xxx,xxx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52295"/>
                  </a:ext>
                </a:extLst>
              </a:tr>
            </a:tbl>
          </a:graphicData>
        </a:graphic>
      </p:graphicFrame>
      <p:sp>
        <p:nvSpPr>
          <p:cNvPr id="4" name="Arrow: Left-Up 3">
            <a:extLst>
              <a:ext uri="{FF2B5EF4-FFF2-40B4-BE49-F238E27FC236}">
                <a16:creationId xmlns:a16="http://schemas.microsoft.com/office/drawing/2014/main" id="{D8FC3F00-0451-4A68-8ECB-25EB24992D08}"/>
              </a:ext>
            </a:extLst>
          </p:cNvPr>
          <p:cNvSpPr/>
          <p:nvPr/>
        </p:nvSpPr>
        <p:spPr>
          <a:xfrm rot="5400000">
            <a:off x="6323393" y="3619716"/>
            <a:ext cx="572653" cy="2106809"/>
          </a:xfrm>
          <a:prstGeom prst="leftUpArrow">
            <a:avLst>
              <a:gd name="adj1" fmla="val 10188"/>
              <a:gd name="adj2" fmla="val 89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F024B-40DD-435C-8DB0-9E65159BD1BF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8CD55-9C29-4EFA-863C-C3C814484189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0CEB7-4B3D-4300-B300-2E5CBCFEE802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8FC50-B59F-4FB2-9E63-EB1608D46F34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73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 background that identifies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1C5A066-C9B0-4809-998C-7B70E29B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4D865-2030-4AC0-B26F-E4761D806026}"/>
              </a:ext>
            </a:extLst>
          </p:cNvPr>
          <p:cNvSpPr/>
          <p:nvPr/>
        </p:nvSpPr>
        <p:spPr>
          <a:xfrm>
            <a:off x="0" y="3316049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0D13-9564-492D-A6CA-8B64F0483FC0}"/>
              </a:ext>
            </a:extLst>
          </p:cNvPr>
          <p:cNvSpPr txBox="1"/>
          <p:nvPr/>
        </p:nvSpPr>
        <p:spPr>
          <a:xfrm>
            <a:off x="257962" y="3822568"/>
            <a:ext cx="1167607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Define the measures or other indicators that will be used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Judge the success of the deliverables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Identify ways to improve performance at a later 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679F270-43E6-4372-9D43-EFB377428397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CD8D23-2DE2-49FD-8808-D0D188E979E0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7EE46-FCAE-4064-9371-944AFA6A4DC9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A20D36-3F93-4234-B46B-BCFED377D64B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ACF95E-B19E-444E-ADBF-39E93B2B157D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2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Work Justification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Does the proposed work benefit a single company or will it offer improved techniques or technology to American companies? Explain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Is patentable IP anticipated? Will background IP be disclosed to LIFT during the project?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What gives the proposed work novel attributes?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Include as appropriate: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Theory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Relevant previous experimental results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Theoretical modeling of experimental results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Implications of work completed to date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Identification of critical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FD64F-0FFD-4166-A99E-DF631C6959FF}"/>
              </a:ext>
            </a:extLst>
          </p:cNvPr>
          <p:cNvSpPr txBox="1"/>
          <p:nvPr/>
        </p:nvSpPr>
        <p:spPr>
          <a:xfrm>
            <a:off x="7783816" y="4426443"/>
            <a:ext cx="254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additional citations, photos and/or pages as needed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147D616-A059-4C35-AF16-571DEB46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6C8470A-3D87-4969-BE21-2568A84909E6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9EE1A0-3CAA-4DB5-BE2E-1DA3DE084595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5B2DF2-9667-4305-8539-13909322659D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AB32C-32F2-478E-8D8C-2DB46A469953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9AC41-2623-4285-AF8F-CD906EC860B9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60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B97050-2AE2-49DA-8185-1D1A746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0557-87A9-4981-8112-53885F1BCC7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and Future Technical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563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Define current TRL/MRL Level </a:t>
            </a:r>
            <a:br>
              <a:rPr lang="en-US" sz="2400" dirty="0"/>
            </a:br>
            <a:r>
              <a:rPr lang="en-US" sz="2400" dirty="0"/>
              <a:t>See Appendix A and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>
                <a:hlinkClick r:id="rId2"/>
              </a:rPr>
              <a:t>DOCENT Manufacturing Readiness Levels Tool (dodmrl.com)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Define and explain TRL/MRL at conclusion of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91C3A2DB-D6F0-4599-B400-D89ECB27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2622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Business Sensitive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B4E368-6D6E-43A6-B4E6-742A73BAC6B3}"/>
              </a:ext>
            </a:extLst>
          </p:cNvPr>
          <p:cNvSpPr txBox="1">
            <a:spLocks/>
          </p:cNvSpPr>
          <p:nvPr/>
        </p:nvSpPr>
        <p:spPr>
          <a:xfrm>
            <a:off x="4651513" y="133547"/>
            <a:ext cx="5788549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</a:rPr>
              <a:t>LIFT Hypersonic Challenge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DCF6D-43A7-4E3A-A56B-019606BD6023}"/>
              </a:ext>
            </a:extLst>
          </p:cNvPr>
          <p:cNvSpPr txBox="1"/>
          <p:nvPr/>
        </p:nvSpPr>
        <p:spPr>
          <a:xfrm>
            <a:off x="257961" y="64957"/>
            <a:ext cx="21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Proposal #: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D9374F-1B6F-49EC-A317-24C7A5B3DE04}"/>
              </a:ext>
            </a:extLst>
          </p:cNvPr>
          <p:cNvSpPr txBox="1"/>
          <p:nvPr/>
        </p:nvSpPr>
        <p:spPr>
          <a:xfrm>
            <a:off x="2436023" y="83578"/>
            <a:ext cx="218156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A1FF9-C947-4396-AC8D-0E2C05288032}"/>
              </a:ext>
            </a:extLst>
          </p:cNvPr>
          <p:cNvSpPr txBox="1"/>
          <p:nvPr/>
        </p:nvSpPr>
        <p:spPr>
          <a:xfrm>
            <a:off x="7663124" y="64958"/>
            <a:ext cx="196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LIFT Project #: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CED9E-2307-4995-85FD-7EC3B18606BE}"/>
              </a:ext>
            </a:extLst>
          </p:cNvPr>
          <p:cNvSpPr txBox="1"/>
          <p:nvPr/>
        </p:nvSpPr>
        <p:spPr>
          <a:xfrm>
            <a:off x="9652000" y="64959"/>
            <a:ext cx="22820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8958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FB4ABA3F-9DA8-4F0E-8280-A2850E6BC78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4F777CCF-DB6E-4042-ACFA-96D7BFE4F6F3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D6905B-35C2-4AF9-BB80-9C0F485F2DA3}" vid="{4F777CCF-DB6E-4042-ACFA-96D7BFE4F6F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T 2020 Brand Guide FINAL r1" id="{A0FAAAC1-76CA-427D-9A4A-FB6FD9FD0F89}" vid="{D7BF0A5A-D5AF-4999-99B2-1413F29A42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62eb986-9a2c-4e40-9118-4ed5f1d06d94">
      <UserInfo>
        <DisplayName>Nigel Francis</DisplayName>
        <AccountId>34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33313896FC942BAADDDFA0B6B6E03" ma:contentTypeVersion="13" ma:contentTypeDescription="Create a new document." ma:contentTypeScope="" ma:versionID="b8831e6f3969d9673325c5e936dee67b">
  <xsd:schema xmlns:xsd="http://www.w3.org/2001/XMLSchema" xmlns:xs="http://www.w3.org/2001/XMLSchema" xmlns:p="http://schemas.microsoft.com/office/2006/metadata/properties" xmlns:ns2="0fab745a-773d-4ebf-adc0-1859dd9f0dde" xmlns:ns3="862eb986-9a2c-4e40-9118-4ed5f1d06d94" targetNamespace="http://schemas.microsoft.com/office/2006/metadata/properties" ma:root="true" ma:fieldsID="561bda2c8e4e4d49ed2f89031e47beff" ns2:_="" ns3:_="">
    <xsd:import namespace="0fab745a-773d-4ebf-adc0-1859dd9f0dde"/>
    <xsd:import namespace="862eb986-9a2c-4e40-9118-4ed5f1d06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b745a-773d-4ebf-adc0-1859dd9f0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eb986-9a2c-4e40-9118-4ed5f1d06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5D9F0-FC67-44E3-A942-C53223D15B47}">
  <ds:schemaRefs>
    <ds:schemaRef ds:uri="6b00eb34-ca71-424a-b874-c7a2ed46b705"/>
    <ds:schemaRef ds:uri="http://schemas.microsoft.com/office/2006/metadata/properties"/>
    <ds:schemaRef ds:uri="http://schemas.microsoft.com/office/infopath/2007/PartnerControls"/>
    <ds:schemaRef ds:uri="862eb986-9a2c-4e40-9118-4ed5f1d06d94"/>
  </ds:schemaRefs>
</ds:datastoreItem>
</file>

<file path=customXml/itemProps2.xml><?xml version="1.0" encoding="utf-8"?>
<ds:datastoreItem xmlns:ds="http://schemas.openxmlformats.org/officeDocument/2006/customXml" ds:itemID="{95393A1F-B577-4360-9647-05E00C671852}"/>
</file>

<file path=customXml/itemProps3.xml><?xml version="1.0" encoding="utf-8"?>
<ds:datastoreItem xmlns:ds="http://schemas.openxmlformats.org/officeDocument/2006/customXml" ds:itemID="{D6B8F1E7-7186-4DD9-82B9-5ACCF2AFD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752</Words>
  <Application>Microsoft Office PowerPoint</Application>
  <PresentationFormat>Widescreen</PresentationFormat>
  <Paragraphs>250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Effra</vt:lpstr>
      <vt:lpstr>Times New Roman</vt:lpstr>
      <vt:lpstr>1_Custom Design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Steele</dc:creator>
  <cp:lastModifiedBy>Noel Mack</cp:lastModifiedBy>
  <cp:revision>17</cp:revision>
  <dcterms:created xsi:type="dcterms:W3CDTF">2020-01-22T19:03:50Z</dcterms:created>
  <dcterms:modified xsi:type="dcterms:W3CDTF">2021-05-12T17:38:39Z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0x010100BD033313896FC942BAADDDFA0B6B6E03</vt:lpwstr>
  </property>
</Properties>
</file>